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5"/>
  </p:notesMasterIdLst>
  <p:sldIdLst>
    <p:sldId id="259" r:id="rId2"/>
    <p:sldId id="261" r:id="rId3"/>
    <p:sldId id="262" r:id="rId4"/>
    <p:sldId id="277" r:id="rId5"/>
    <p:sldId id="293" r:id="rId6"/>
    <p:sldId id="298" r:id="rId7"/>
    <p:sldId id="299" r:id="rId8"/>
    <p:sldId id="339" r:id="rId9"/>
    <p:sldId id="294" r:id="rId10"/>
    <p:sldId id="300" r:id="rId11"/>
    <p:sldId id="301" r:id="rId12"/>
    <p:sldId id="297" r:id="rId13"/>
    <p:sldId id="280" r:id="rId14"/>
    <p:sldId id="302" r:id="rId15"/>
    <p:sldId id="281" r:id="rId16"/>
    <p:sldId id="303" r:id="rId17"/>
    <p:sldId id="321" r:id="rId18"/>
    <p:sldId id="323" r:id="rId19"/>
    <p:sldId id="324" r:id="rId20"/>
    <p:sldId id="325" r:id="rId21"/>
    <p:sldId id="326" r:id="rId22"/>
    <p:sldId id="304" r:id="rId23"/>
    <p:sldId id="282" r:id="rId24"/>
    <p:sldId id="305" r:id="rId25"/>
    <p:sldId id="327" r:id="rId26"/>
    <p:sldId id="341" r:id="rId27"/>
    <p:sldId id="342" r:id="rId28"/>
    <p:sldId id="343" r:id="rId29"/>
    <p:sldId id="344" r:id="rId30"/>
    <p:sldId id="328" r:id="rId31"/>
    <p:sldId id="329" r:id="rId32"/>
    <p:sldId id="332" r:id="rId33"/>
    <p:sldId id="337" r:id="rId34"/>
    <p:sldId id="333" r:id="rId35"/>
    <p:sldId id="340" r:id="rId36"/>
    <p:sldId id="334" r:id="rId37"/>
    <p:sldId id="283" r:id="rId38"/>
    <p:sldId id="306" r:id="rId39"/>
    <p:sldId id="330" r:id="rId40"/>
    <p:sldId id="335" r:id="rId41"/>
    <p:sldId id="278" r:id="rId42"/>
    <p:sldId id="284" r:id="rId43"/>
    <p:sldId id="338" r:id="rId44"/>
    <p:sldId id="320" r:id="rId45"/>
    <p:sldId id="318" r:id="rId46"/>
    <p:sldId id="285" r:id="rId47"/>
    <p:sldId id="308" r:id="rId48"/>
    <p:sldId id="319" r:id="rId49"/>
    <p:sldId id="286" r:id="rId50"/>
    <p:sldId id="309" r:id="rId51"/>
    <p:sldId id="311" r:id="rId52"/>
    <p:sldId id="312" r:id="rId53"/>
    <p:sldId id="287" r:id="rId54"/>
    <p:sldId id="310" r:id="rId55"/>
    <p:sldId id="314" r:id="rId56"/>
    <p:sldId id="279" r:id="rId57"/>
    <p:sldId id="315" r:id="rId58"/>
    <p:sldId id="316" r:id="rId59"/>
    <p:sldId id="317" r:id="rId60"/>
    <p:sldId id="276" r:id="rId61"/>
    <p:sldId id="291" r:id="rId62"/>
    <p:sldId id="336" r:id="rId63"/>
    <p:sldId id="292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1E3739-3245-C44E-E0EB-C29376564CE1}" name="馨 刘" initials="馨刘" userId="636f71c21434345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9D0"/>
    <a:srgbClr val="7DB09D"/>
    <a:srgbClr val="6EB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58549" autoAdjust="0"/>
  </p:normalViewPr>
  <p:slideViewPr>
    <p:cSldViewPr snapToGrid="0" showGuides="1">
      <p:cViewPr varScale="1">
        <p:scale>
          <a:sx n="40" d="100"/>
          <a:sy n="40" d="100"/>
        </p:scale>
        <p:origin x="1700" y="4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12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Han Sans SC" panose="020B0500000000000000" pitchFamily="34" charset="-128"/>
                <a:ea typeface="Source Han Sans SC" panose="020B0500000000000000" pitchFamily="34" charset="-128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Han Sans SC" panose="020B0500000000000000" pitchFamily="34" charset="-128"/>
                <a:ea typeface="Source Han Sans SC" panose="020B0500000000000000" pitchFamily="34" charset="-128"/>
              </a:defRPr>
            </a:lvl1pPr>
          </a:lstStyle>
          <a:p>
            <a:fld id="{8A688ADD-8435-7148-B10E-B73ABB5AD573}" type="datetimeFigureOut">
              <a:rPr kumimoji="1" lang="zh-CN" altLang="en-US" smtClean="0"/>
              <a:pPr/>
              <a:t>2024/6/17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Han Sans SC" panose="020B0500000000000000" pitchFamily="34" charset="-128"/>
                <a:ea typeface="Source Han Sans SC" panose="020B0500000000000000" pitchFamily="34" charset="-128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Han Sans SC" panose="020B0500000000000000" pitchFamily="34" charset="-128"/>
                <a:ea typeface="Source Han Sans SC" panose="020B0500000000000000" pitchFamily="34" charset="-128"/>
              </a:defRPr>
            </a:lvl1pPr>
          </a:lstStyle>
          <a:p>
            <a:fld id="{2160403A-3BCC-4444-834E-1A0CDC5CD99D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12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Han Sans SC" panose="020B0500000000000000" pitchFamily="34" charset="-128"/>
        <a:ea typeface="Source Han Sans SC" panose="020B0500000000000000" pitchFamily="34" charset="-128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Han Sans SC" panose="020B0500000000000000" pitchFamily="34" charset="-128"/>
        <a:ea typeface="Source Han Sans SC" panose="020B0500000000000000" pitchFamily="34" charset="-128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Han Sans SC" panose="020B0500000000000000" pitchFamily="34" charset="-128"/>
        <a:ea typeface="Source Han Sans SC" panose="020B0500000000000000" pitchFamily="34" charset="-128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Han Sans SC" panose="020B0500000000000000" pitchFamily="34" charset="-128"/>
        <a:ea typeface="Source Han Sans SC" panose="020B0500000000000000" pitchFamily="34" charset="-128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Han Sans SC" panose="020B0500000000000000" pitchFamily="34" charset="-128"/>
        <a:ea typeface="Source Han Sans SC" panose="020B0500000000000000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9633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Perspective API:</a:t>
            </a:r>
            <a:r>
              <a:rPr lang="zh-CN" altLang="en-US" dirty="0"/>
              <a:t>可能使某人离开讨论的粗鲁、无礼或不合理的评论。</a:t>
            </a:r>
            <a:endParaRPr lang="en-US" altLang="zh-CN" dirty="0"/>
          </a:p>
          <a:p>
            <a:r>
              <a:rPr lang="zh-CN" altLang="en-US" dirty="0"/>
              <a:t>缺点</a:t>
            </a:r>
            <a:r>
              <a:rPr lang="zh-CN" altLang="en-US" dirty="0">
                <a:sym typeface="Wingdings" panose="05000000000000000000" pitchFamily="2" charset="2"/>
              </a:rPr>
              <a:t>：（</a:t>
            </a:r>
            <a:r>
              <a:rPr lang="en-US" altLang="zh-CN" dirty="0">
                <a:sym typeface="Wingdings" panose="05000000000000000000" pitchFamily="2" charset="2"/>
              </a:rPr>
              <a:t>1</a:t>
            </a:r>
            <a:r>
              <a:rPr lang="zh-CN" altLang="en-US" dirty="0">
                <a:sym typeface="Wingdings" panose="05000000000000000000" pitchFamily="2" charset="2"/>
              </a:rPr>
              <a:t>）比较主观；（</a:t>
            </a:r>
            <a:r>
              <a:rPr lang="en-US" altLang="zh-CN" dirty="0">
                <a:sym typeface="Wingdings" panose="05000000000000000000" pitchFamily="2" charset="2"/>
              </a:rPr>
              <a:t>2</a:t>
            </a:r>
            <a:r>
              <a:rPr lang="zh-CN" altLang="en-US" dirty="0">
                <a:sym typeface="Wingdings" panose="05000000000000000000" pitchFamily="2" charset="2"/>
              </a:rPr>
              <a:t>）只是安全性的一部分体现</a:t>
            </a:r>
            <a:endParaRPr lang="en-US" altLang="zh-CN" dirty="0">
              <a:sym typeface="Wingdings" panose="05000000000000000000" pitchFamily="2" charset="2"/>
            </a:endParaRPr>
          </a:p>
          <a:p>
            <a:endParaRPr lang="en-US" altLang="zh-CN" dirty="0">
              <a:sym typeface="Wingdings" panose="05000000000000000000" pitchFamily="2" charset="2"/>
            </a:endParaRPr>
          </a:p>
          <a:p>
            <a:r>
              <a:rPr lang="zh-CN" altLang="en-US" dirty="0">
                <a:sym typeface="Wingdings" panose="05000000000000000000" pitchFamily="2" charset="2"/>
              </a:rPr>
              <a:t>存在一些工作，对安全的子维度进行了各自的划分。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6085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A9D7C-6C69-C1AA-7802-143680126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0174258-0807-84E2-47CE-CEF0F42F9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6E4C64-91DA-2713-9BBD-17BBD8697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E95EB8-2EEF-4960-277F-DB2FBF9D6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4014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6038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Sarcasm</a:t>
            </a:r>
            <a:r>
              <a:rPr lang="zh-CN" altLang="en-US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：讽刺</a:t>
            </a:r>
            <a:endParaRPr lang="en-US" altLang="zh-CN" b="0" i="0" dirty="0">
              <a:solidFill>
                <a:srgbClr val="4A4A4A"/>
              </a:solidFill>
              <a:effectLst/>
              <a:latin typeface="Noto Sans" panose="020B0502040504020204" pitchFamily="34" charset="0"/>
            </a:endParaRPr>
          </a:p>
          <a:p>
            <a:r>
              <a:rPr lang="en-US" altLang="zh-CN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Misogyny</a:t>
            </a:r>
            <a:r>
              <a:rPr lang="zh-CN" altLang="en-US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：女性贬低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3159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A1C94-5FE6-BC25-0AD4-09F409916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83EFA4-7A0D-95B7-786E-32815EA45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4F3218-FBE0-F6A7-BE28-E90EE27DF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1E9697-640E-CC97-A2EE-E969C6239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3584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Threat model for indirect instruction injection.</a:t>
            </a:r>
            <a:br>
              <a:rPr lang="en-US" altLang="zh-CN" dirty="0"/>
            </a:br>
            <a:r>
              <a:rPr lang="zh-CN" altLang="en-US" dirty="0"/>
              <a:t>攻击者：</a:t>
            </a:r>
            <a:r>
              <a:rPr lang="en-US" altLang="zh-CN" dirty="0"/>
              <a:t>third party</a:t>
            </a:r>
            <a:r>
              <a:rPr lang="zh-CN" altLang="en-US" dirty="0"/>
              <a:t>（</a:t>
            </a:r>
            <a:r>
              <a:rPr lang="en-US" altLang="zh-CN" dirty="0"/>
              <a:t>not user</a:t>
            </a:r>
            <a:r>
              <a:rPr lang="zh-CN" altLang="en-US" dirty="0"/>
              <a:t>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1534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8494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4058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F8C48-CAE3-0044-5BA3-9D41B1CD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92CB20-A385-64F3-5FBE-0E3F751F8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C78482-A3E1-B334-671F-CBB092657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A0F956-E10C-C437-C34D-D775E6D52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1039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5D01-D95F-8B51-550B-D83C2D01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4B2DA8-D408-44EF-C800-D8959C970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4E004F-BA08-6E85-A15E-E0F2AF084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文本扰动帮助提高图片扰动的可迁移能力。一张图片适配不同的文本输入。</a:t>
            </a:r>
            <a:endParaRPr lang="en-US" altLang="zh-CN" dirty="0"/>
          </a:p>
          <a:p>
            <a:r>
              <a:rPr lang="zh-CN" altLang="en-US" dirty="0"/>
              <a:t>文本扰动只在训练阶段发挥作用，不会出现在推理阶段。</a:t>
            </a:r>
            <a:endParaRPr lang="en-US" altLang="zh-CN" dirty="0"/>
          </a:p>
          <a:p>
            <a:r>
              <a:rPr lang="zh-CN" altLang="en-US" dirty="0"/>
              <a:t>两个扰动的梯度更新频率是不一样的。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0B28C3-72BD-F394-697D-DFA1FFF62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424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174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68EF3-41B8-05F8-D5F4-393CD0BED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443F72-2153-B89C-869D-0EBCF961D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6F029-62AF-9DCB-FC4C-0A4003DFD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F2CB72-649B-F90A-DE4E-3AF79A179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1420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BFD0C-0CAE-971A-E5EE-A363A82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0422FE-B190-101A-14E5-5ADA6BF5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AB83A8-C844-C8D2-DA9A-AB46A9C2F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28B11D-6A52-D922-E874-3C9C72A5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314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2DBF-2F7B-2E13-88E0-28F428BB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897091-ECFF-CB21-2103-D2DFEF950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7EEFE1-CD3A-FFE2-D289-A7B8EEF7A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4EB3F6-306D-4042-1047-AEC8EBB25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0356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4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A7A9-2550-D722-CCC1-2199C9331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4BC372-F94C-31B9-FF17-AFE999D39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5AB84F-C446-0177-266F-D9A91DDE6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1953E-290F-B36C-DF0B-9A9E703E6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7032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在三种场景中，使用查询相关图像攻击</a:t>
            </a:r>
            <a:r>
              <a:rPr lang="en-US" altLang="zh-CN" dirty="0"/>
              <a:t>LLaVA-1.5</a:t>
            </a:r>
            <a:r>
              <a:rPr lang="zh-CN" altLang="en-US" dirty="0"/>
              <a:t>比使用查询无关图像获得了高得多的攻击成功率。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2638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F1C3-0CC5-039D-08DE-1A09F3CFF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2673223-02C5-82E1-A006-68A4B0CDC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98CC5F-48F8-F139-D5DB-F00BF1FEB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F78056-4AB0-D28B-BFB6-935764F5C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9677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2AE2-9B2F-E3D4-92AC-1FD34CC5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A019E5-C0C1-01A6-115A-99A5353D2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0C271A-AAE1-1990-E7FC-3BDA2281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08CC41-A452-2DAA-52DF-94C5959D7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6138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5DDA4-28F0-1279-0B53-DA5BA391D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893D6A-4E5A-ADDA-BF75-40B174BC6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30E224-198C-A884-6C76-1A9926BF9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3C95ED-EDC6-923F-E773-C291BF8C6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53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8958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2A2C7-DB30-3FB2-22D0-F563EE5F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7E43F0-B2E6-B010-C23F-5E4EC12E0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3725F9-367F-3ADD-0DD9-C290D2434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5B24E0-7ECC-64DA-4B27-259133A13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56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96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6602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59CB-F517-1B06-AAAF-FAAB0FE2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A4CB7EB-9745-2D23-81E9-9F170097C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1EEB6C-E0EA-5A4B-4623-AA09B6252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构建者应确定代表不安全内容的预期元素（如自然语言、具体物体、有毒化学分子）以及这些元素的位置（如图像、文本或两者兼有）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利用强大的</a:t>
            </a:r>
            <a:r>
              <a:rPr lang="en-US" altLang="zh-CN" dirty="0"/>
              <a:t>LLMs</a:t>
            </a:r>
            <a:r>
              <a:rPr lang="zh-CN" altLang="en-US" dirty="0"/>
              <a:t>（例如</a:t>
            </a:r>
            <a:r>
              <a:rPr lang="en-US" altLang="zh-CN" dirty="0"/>
              <a:t>GPT-4</a:t>
            </a:r>
            <a:r>
              <a:rPr lang="zh-CN" altLang="en-US" dirty="0"/>
              <a:t>）是一种合适的方法，但精心设计的提示（</a:t>
            </a:r>
            <a:r>
              <a:rPr lang="en-US" altLang="zh-CN" dirty="0"/>
              <a:t>prompts</a:t>
            </a:r>
            <a:r>
              <a:rPr lang="zh-CN" altLang="en-US" dirty="0"/>
              <a:t>）是定义客观评估规则和指标的关键。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63AD81-F42C-EB0A-5453-CAF4B1A6D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57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2232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1C1B3-FBC4-8900-EA4E-25A8668D8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8FA746-B66F-D438-FDD9-7E06F1598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D7C71A-2F01-603F-DA16-704EF10F3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尽管本文总结了三个安全风险，但许多问题仍有待回答。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D244B-673B-624E-7F09-AA4AFDD79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58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2683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5D871-6BF1-0B3D-C8DF-9013DB18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D08867-ABCD-569E-A480-83896A94C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0AB45F-8085-877F-036E-0034644B0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指令微调：</a:t>
            </a:r>
            <a:r>
              <a:rPr lang="zh-CN" altLang="en-US"/>
              <a:t>多样性；样本顺序；数量比例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RLHF</a:t>
            </a:r>
            <a:r>
              <a:rPr lang="zh-CN" altLang="en-US" dirty="0"/>
              <a:t>：偏好数据的构建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过度的安全行为：将安全问题错误地归类为恶意问题。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49487C-6AED-CAE5-60CD-304D8AB6B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59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8298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3F24-4B3F-510C-E4FB-05D9D0E87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18686B-572F-D584-7803-B5F4F5A9A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0E624B-A4C8-F863-BD11-5298428FD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C84F4-5C47-A54C-3170-E0E5EA798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63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308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AA15-2ECF-33F6-0220-DF03BA09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19CA0B-79FF-0B97-1790-5A886A161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7AFA2-170B-A796-0666-23A731A05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DE09A2-EC1F-3059-BDA3-B36F664B0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85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052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5C965-AF37-F0A2-AD23-85B750E3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87E657-DAFD-21AD-B3FE-17610BB20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C6FCF6-0BD1-7447-62DD-E44E89966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436917-4BD5-E332-C879-248262C1C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214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F71AE-3427-DAFF-0061-E2689C653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A30338-A8FC-F023-5FF4-E6FCB6ACC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916E3E-6D31-57F2-CE0A-B7C9DD8B4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410DA4-97A3-5B0F-342C-D69CA0BD9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477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DA75B-52D7-BED6-1117-D0D9FA42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01B4A5-C62F-9A22-59C4-991531D6B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2FA7673-AEF7-BD85-12D5-59F0C8C8D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7DE178-88B7-60CC-772B-CFCB77406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3630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A3596-0492-845B-7840-9B54C6150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D89874-4E43-527D-83FB-DA94D3909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ED0D91A-3CA8-458A-9766-FE1F83EDE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7B2C71-F7A6-C668-3ACB-9DF41D844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0403A-3BCC-4444-834E-1A0CDC5CD99D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240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67D7B-8039-6194-F2F9-2B9B493467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327" y="10414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kumimoji="1" lang="zh-CN" altLang="en-US" dirty="0"/>
              <a:t>论文标题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864789-AAE6-F62F-8494-10A87130E4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1164" y="3680691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主讲人等信息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31F4B4AE-4DE9-4425-628B-476C3B3E0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50" y="374650"/>
            <a:ext cx="5568950" cy="4150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alpha val="63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插入读书会名称</a:t>
            </a: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2E1D022D-F6F1-FC29-3E8F-0EECCEC94ABD}"/>
              </a:ext>
            </a:extLst>
          </p:cNvPr>
          <p:cNvCxnSpPr>
            <a:cxnSpLocks/>
          </p:cNvCxnSpPr>
          <p:nvPr userDrawn="1"/>
        </p:nvCxnSpPr>
        <p:spPr>
          <a:xfrm>
            <a:off x="527050" y="3429000"/>
            <a:ext cx="11124623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38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FACF4-B909-1D35-1F84-01CC6B82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E56B5F-EC18-EEF3-CBB8-4DA625F56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49318CF-9777-00CC-DB99-9FF8731945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69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FD3367-EA74-E651-1B07-FF500973A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7AAFCF-8D53-252B-FD81-2B4261F40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59ABB-8D75-2EA1-EC43-E87DDB1D1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910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BEFBC-BC45-FB13-43EC-40A6ADA2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7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BB5FE9-6CDA-DC28-1486-C1504E6B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1473933"/>
            <a:ext cx="10515600" cy="4351338"/>
          </a:xfr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201123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85123-AEC5-2CFB-0B6A-B325B01C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B4AA74-8697-22BD-85C1-F3C2C8F8B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1A84C5-801B-6412-BEFE-9DCD5A912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089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E2166-D674-B692-E63E-3C2D9F9F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474CD6-25E0-AF82-5B01-F02537456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240667-6DC9-A8D4-F484-36AA397E3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0E9AAC-A47E-61C5-04F9-E659BC747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0364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D60D95-1EB5-E9EA-A2AB-96107699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5A7429-1D33-26FE-34E6-10CA8872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E5FFF9-BD3B-5B64-4A85-A7FB0797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64DA969-106D-EF6A-E5B8-911712011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0D57DB99-80BB-A341-BB67-144DD96C4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E5EA774E-B620-9FCF-C8CD-5A798499EFB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4427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96987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872EE-70A7-192E-7CF0-0482DD53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A21CE3-505C-1783-C0D0-1760875A5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74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BA382-CC31-12F7-0AF8-F34A717A76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72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60A90-3A8E-B358-4850-79C31577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763D66-0961-419E-0E07-8F0F405D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93EB08-1C0C-6293-5057-D98A17DC0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38DB66D-9CF0-0D26-C669-35DAB595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8388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47FBC-C957-E3AD-3ED4-D838A87F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95CC96-9FFA-88E8-04A0-F09BFD4F9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588619-FAE8-5820-64F3-F0CAEA13E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802A7A5-E1DC-DB41-31A5-2768750AF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102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A824C1-438B-F8AA-6753-FD6C44E6A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690" y="166192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9F81CBF-5B7B-6140-2BFB-05880BF3D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fld id="{89FBE80E-0563-414C-9813-B724FCC9692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14" name="标题占位符 13">
            <a:extLst>
              <a:ext uri="{FF2B5EF4-FFF2-40B4-BE49-F238E27FC236}">
                <a16:creationId xmlns:a16="http://schemas.microsoft.com/office/drawing/2014/main" id="{DDC58DC4-DE8B-820D-78B5-B5388FF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2" y="935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997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>
              <a:alpha val="70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 baseline="0">
          <a:solidFill>
            <a:schemeClr val="tx1">
              <a:alpha val="50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>
              <a:alpha val="50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tx1">
              <a:alpha val="50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 baseline="0">
          <a:solidFill>
            <a:schemeClr val="tx1">
              <a:alpha val="50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 baseline="0">
          <a:solidFill>
            <a:schemeClr val="tx1">
              <a:alpha val="50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17296-41FB-B094-9813-C6711E07B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26" y="1041400"/>
            <a:ext cx="9637343" cy="2387600"/>
          </a:xfrm>
        </p:spPr>
        <p:txBody>
          <a:bodyPr/>
          <a:lstStyle/>
          <a:p>
            <a:pPr algn="l"/>
            <a:r>
              <a:rPr kumimoji="1" lang="zh-CN" altLang="en-US" dirty="0"/>
              <a:t>如何评估与保障多模态大模型的图文安全？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F3E371-1362-8D55-C5F1-E114D334A3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报告人：刘馨</a:t>
            </a:r>
          </a:p>
          <a:p>
            <a:r>
              <a:rPr kumimoji="1" lang="zh-CN" altLang="en-US" sz="1600" dirty="0"/>
              <a:t>华东师范大学二年级硕士生</a:t>
            </a:r>
          </a:p>
          <a:p>
            <a:r>
              <a:rPr kumimoji="1" lang="zh-CN" altLang="en-US" sz="1600" dirty="0"/>
              <a:t>上海人工智能实验室实习生</a:t>
            </a:r>
            <a:endParaRPr kumimoji="1" lang="en-US" altLang="zh-CN" sz="16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2DF450-CD81-A990-ADE8-E51CC358F7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</a:t>
            </a:fld>
            <a:endParaRPr kumimoji="1"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38FF6E9-4D42-2DC0-5B4A-3E00FDED0B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大模型安全与对齐读书会</a:t>
            </a:r>
          </a:p>
        </p:txBody>
      </p:sp>
    </p:spTree>
    <p:extLst>
      <p:ext uri="{BB962C8B-B14F-4D97-AF65-F5344CB8AC3E}">
        <p14:creationId xmlns:p14="http://schemas.microsoft.com/office/powerpoint/2010/main" val="880547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0509E-5615-BDEA-1BBA-14E0BAC70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B4B4EE-0E8D-7175-4A11-11A1EE4E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图片模态带来了哪些安全风险？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488389-094E-F210-FC93-FF0173909A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ADDD3CA-DC0E-F34F-90C5-6F2B5883D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640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视觉提示注入</a:t>
            </a:r>
            <a:r>
              <a:rPr kumimoji="1" lang="zh-CN" altLang="en-US" dirty="0">
                <a:cs typeface="Times New Roman" panose="02020603050405020304" pitchFamily="18" charset="0"/>
              </a:rPr>
              <a:t>（</a:t>
            </a:r>
            <a:r>
              <a:rPr kumimoji="1" lang="en-US" altLang="zh-CN" dirty="0">
                <a:cs typeface="Times New Roman" panose="02020603050405020304" pitchFamily="18" charset="0"/>
              </a:rPr>
              <a:t>Visual Prompt Injection</a:t>
            </a:r>
            <a:r>
              <a:rPr kumimoji="1" lang="zh-CN" altLang="en-US" dirty="0">
                <a:cs typeface="Times New Roman" panose="02020603050405020304" pitchFamily="18" charset="0"/>
              </a:rPr>
              <a:t>）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FA647D6-8D65-7B4B-1363-C0F914C39237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Liu, Y Zhu, Y Lan, C Yang and Y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Qiao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Query-Relevant Images Jailbreak Large Multi-Modal Models. arXiv:2311.17600, 2023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345174-B112-C477-EE69-62E076A7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27" y="1594440"/>
            <a:ext cx="4673146" cy="43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8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8BEA4-D832-326A-BE5A-70CB08E18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9D7DA-EF6C-20DB-7EB7-ABECA090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图片模态带来了哪些安全风险？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136D3B-DF07-321F-95A8-A1F878E55A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806B9C2-36DA-360A-A0C9-387258E0E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640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cs typeface="Times New Roman" panose="02020603050405020304" pitchFamily="18" charset="0"/>
              </a:rPr>
              <a:t>跨模态训练（</a:t>
            </a:r>
            <a:r>
              <a:rPr kumimoji="1" lang="en-US" altLang="zh-CN" dirty="0">
                <a:cs typeface="Times New Roman" panose="02020603050405020304" pitchFamily="18" charset="0"/>
              </a:rPr>
              <a:t>Cross-Modal Training</a:t>
            </a:r>
            <a:r>
              <a:rPr kumimoji="1" lang="zh-CN" altLang="en-US" dirty="0">
                <a:cs typeface="Times New Roman" panose="02020603050405020304" pitchFamily="18" charset="0"/>
              </a:rPr>
              <a:t>）弱化安全对齐能力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DE1312B-9DFC-D03E-A05B-0A6520DB2FCA}"/>
              </a:ext>
            </a:extLst>
          </p:cNvPr>
          <p:cNvSpPr txBox="1">
            <a:spLocks/>
          </p:cNvSpPr>
          <p:nvPr/>
        </p:nvSpPr>
        <p:spPr>
          <a:xfrm>
            <a:off x="553064" y="468241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Qi,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Y Zeng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Fine-tuning Aligned Language Models Compromises Safety, Even When Users Do Not Intend To! ICLR, 2024.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32F5F47-FF9F-88D0-4CAD-91ADE4C6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13" y="2356343"/>
            <a:ext cx="11499173" cy="20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11DE-2E81-1E51-3803-664F58FD7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2775DF-CCE8-A8BF-CA1B-2573815E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本篇综述的意义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97009A-9E2F-A900-E366-C074D007F6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916B54-16BD-E2D0-ACAB-309B2441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3" y="1760655"/>
            <a:ext cx="11732574" cy="2442609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EB3CA3B5-A941-4110-DE2B-01A53B6BE2FD}"/>
              </a:ext>
            </a:extLst>
          </p:cNvPr>
          <p:cNvSpPr txBox="1">
            <a:spLocks/>
          </p:cNvSpPr>
          <p:nvPr/>
        </p:nvSpPr>
        <p:spPr>
          <a:xfrm>
            <a:off x="553064" y="467225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Liu, Y Zhu, Y Lan, C Yang and Y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Qiao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Safety of Multimodal Large Language Models on Images and Text. arXiv:2402.00357, 2024</a:t>
            </a:r>
          </a:p>
        </p:txBody>
      </p:sp>
    </p:spTree>
    <p:extLst>
      <p:ext uri="{BB962C8B-B14F-4D97-AF65-F5344CB8AC3E}">
        <p14:creationId xmlns:p14="http://schemas.microsoft.com/office/powerpoint/2010/main" val="19524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E7EB4-90BC-9B0B-CAB8-01BD66ED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BE7DB5-100B-FD6F-EDC6-752C805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1.1</a:t>
            </a:r>
            <a:r>
              <a:rPr kumimoji="1" lang="zh-CN" altLang="en-US" dirty="0"/>
              <a:t> 安全的概念理解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311FE6-5AD5-91E5-ADC4-CFAB5F23A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551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D594-D324-7744-A008-C2CD3447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497FB2-8DD4-5A43-1E7E-F6601FCE59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DE665C-BA5A-B650-B976-CD023857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00" r="36584"/>
          <a:stretch/>
        </p:blipFill>
        <p:spPr>
          <a:xfrm>
            <a:off x="3111534" y="648518"/>
            <a:ext cx="5968932" cy="5890394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3609A59-2302-D40A-ECF6-F8170B227446}"/>
              </a:ext>
            </a:extLst>
          </p:cNvPr>
          <p:cNvSpPr txBox="1">
            <a:spLocks/>
          </p:cNvSpPr>
          <p:nvPr/>
        </p:nvSpPr>
        <p:spPr>
          <a:xfrm>
            <a:off x="8987" y="-142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Helvetica Neue" panose="02000503000000020004" pitchFamily="2" charset="0"/>
              </a:defRPr>
            </a:lvl1pPr>
          </a:lstStyle>
          <a:p>
            <a:r>
              <a:rPr lang="zh-CN" altLang="en-US" dirty="0"/>
              <a:t>与安全相关的常见术语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869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93F7-2FD2-53ED-A252-35FB84AD1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8ECC15-5369-470C-3F4A-104583A1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1.2</a:t>
            </a:r>
            <a:r>
              <a:rPr kumimoji="1" lang="zh-CN" altLang="en-US" dirty="0"/>
              <a:t> 评估方法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9A7887-0959-33D0-249B-609ED133B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738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A6A5-6147-0C03-077F-21DBB4F0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647A-8030-4610-E8C6-FF856F6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评估数据集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37A54-0D91-9F3A-8F40-775C272DA0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6C3BCE-A904-61CA-1407-C05DA954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" y="1325563"/>
            <a:ext cx="11653520" cy="47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1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E742-6CD7-8A6E-A739-CD191F84D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08C39D-2042-E50B-3A37-90A0B220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评估数据集（</a:t>
            </a:r>
            <a:r>
              <a:rPr lang="en-US" altLang="zh-CN" dirty="0"/>
              <a:t>GOAT-Bench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F3D962-9C1C-6DCF-2436-0CBBDB6CE9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17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7A0AD6-15B6-DD21-F0DA-C5AD8FE8669E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 Lin, Y Zhu, Z Luo, et al. GOAT-Bench: Safety Insights to Large Multimodal Models through Meme-Based Social Abuse. arXiv:2401.01523, 2024</a:t>
            </a:r>
          </a:p>
        </p:txBody>
      </p:sp>
      <p:pic>
        <p:nvPicPr>
          <p:cNvPr id="1026" name="Picture 2" descr="goatbench">
            <a:extLst>
              <a:ext uri="{FF2B5EF4-FFF2-40B4-BE49-F238E27FC236}">
                <a16:creationId xmlns:a16="http://schemas.microsoft.com/office/drawing/2014/main" id="{8F091970-09A7-3456-C506-4DA6BB3A4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0" y="999159"/>
            <a:ext cx="11141000" cy="48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5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5C332-AF79-DCF0-9FDA-5D5E99E9A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349B4-A7A8-C8A0-3A56-0EB3A238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评估数据集（</a:t>
            </a:r>
            <a:r>
              <a:rPr lang="en-US" altLang="zh-CN" dirty="0"/>
              <a:t>MM-</a:t>
            </a:r>
            <a:r>
              <a:rPr lang="en-US" altLang="zh-CN" dirty="0" err="1"/>
              <a:t>SafetyBench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46EA83-1021-8F73-6FD6-49635D1539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18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EDA832-E462-046F-7F98-EF866521A40B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Liu, Y Zhu, Y Lan, C Yang and Y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Qiao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Query-Relevant Images Jailbreak Large Multi-Modal Models. arXiv:2311.17600, 2023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6D743F-8516-4FF4-3D2E-68076AC36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23" y="942536"/>
            <a:ext cx="8824953" cy="50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21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2F80-FC44-C1DE-CA36-B8C320FEA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E832A8-F919-4115-38E2-86C5A6AC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评估数据集（</a:t>
            </a:r>
            <a:r>
              <a:rPr lang="en-US" altLang="zh-CN" dirty="0"/>
              <a:t>Auto-Bench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7B8CD4-17A6-7130-A4AC-16CAA10EF7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19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3577C4-96A8-DEDD-EF00-950314901523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Y Ji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C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Ge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Large Language Models as Automated Aligners for benchmarking Vision-Language Models. ICLR, 2024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830C01-43E6-5BBB-85C5-09A2366EC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60" y="1233151"/>
            <a:ext cx="11416880" cy="439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1775C-9B2B-72A0-BFF3-C6061509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本次分享大纲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BF3C1A-1D91-80B7-DB68-AB7E9F48C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906"/>
            <a:ext cx="10515600" cy="5614569"/>
          </a:xfrm>
        </p:spPr>
        <p:txBody>
          <a:bodyPr>
            <a:normAutofit fontScale="85000" lnSpcReduction="20000"/>
          </a:bodyPr>
          <a:lstStyle/>
          <a:p>
            <a:r>
              <a:rPr kumimoji="1" lang="zh-CN" altLang="en-US" dirty="0"/>
              <a:t>综述：多模态大语言模型（</a:t>
            </a:r>
            <a:r>
              <a:rPr kumimoji="1" lang="en-US" altLang="zh-CN" dirty="0"/>
              <a:t>MLLMs</a:t>
            </a:r>
            <a:r>
              <a:rPr kumimoji="1" lang="zh-CN" altLang="en-US" dirty="0"/>
              <a:t>）的安全性</a:t>
            </a:r>
          </a:p>
          <a:p>
            <a:pPr lvl="1"/>
            <a:r>
              <a:rPr kumimoji="1" lang="zh-CN" altLang="en-US" dirty="0"/>
              <a:t>安全的概念理解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评估方法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攻击方法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防御方法</a:t>
            </a:r>
          </a:p>
          <a:p>
            <a:r>
              <a:rPr kumimoji="1" lang="en-US" altLang="zh-CN" dirty="0"/>
              <a:t>MM-</a:t>
            </a:r>
            <a:r>
              <a:rPr kumimoji="1" lang="en-US" altLang="zh-CN" dirty="0" err="1"/>
              <a:t>SafetyBench</a:t>
            </a:r>
            <a:r>
              <a:rPr kumimoji="1" lang="zh-CN" altLang="en-US" dirty="0"/>
              <a:t>：研究</a:t>
            </a:r>
            <a:r>
              <a:rPr kumimoji="1" lang="en-US" altLang="zh-CN" dirty="0"/>
              <a:t>MLLMs</a:t>
            </a:r>
            <a:r>
              <a:rPr kumimoji="1" lang="zh-CN" altLang="en-US" dirty="0"/>
              <a:t>抵御恶意攻击的能力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动机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核心方法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构建评估数据集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实验</a:t>
            </a:r>
          </a:p>
          <a:p>
            <a:r>
              <a:rPr kumimoji="1" lang="zh-CN" altLang="en-US" dirty="0"/>
              <a:t>未来的研究方向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可靠的安全评估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对安全风险的深入研究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安全对齐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E64E8B-921D-1A9E-D947-5C1EB7B84B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033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DEC8E-1F27-7CE6-264C-9BB2EBC15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33E2BD-7E99-237A-0DE9-07B0F767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评估数据集（</a:t>
            </a:r>
            <a:r>
              <a:rPr lang="en-US" altLang="zh-CN" dirty="0" err="1"/>
              <a:t>VLSafe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9F69B9-CE26-DC9A-849C-677C8B9545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3FA546-D7FA-4458-78F1-0479A73F33ED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 Chen,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K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Sikka,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et al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DRESS: Instructing Large Vision-Language Models to Align and Interact with Humans via Natural Language Feedback. arXiv:2311.10081,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88EBF8-9EE9-844E-B6EB-13B0ABDAA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4" y="926474"/>
            <a:ext cx="11810472" cy="50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C8119-11A5-2EE2-9285-BB9E99AA1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A3E85F-445A-26FE-8F9D-20AB3147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评估数据集（</a:t>
            </a:r>
            <a:r>
              <a:rPr lang="en-US" altLang="zh-CN" dirty="0"/>
              <a:t>RTVLM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A2FB7B-F0E6-F25E-375A-15AE70EFEF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21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CED2E9-9528-7BA1-C1EE-9C300FC676D9}"/>
              </a:ext>
            </a:extLst>
          </p:cNvPr>
          <p:cNvSpPr txBox="1">
            <a:spLocks/>
          </p:cNvSpPr>
          <p:nvPr/>
        </p:nvSpPr>
        <p:spPr>
          <a:xfrm>
            <a:off x="553064" y="6273208"/>
            <a:ext cx="10515600" cy="4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 Li,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L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Li, et al. Red Teaming Visual Language Models. arXiv:2401.12915, 2024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7AD785-7DE4-EF4A-ADFA-4E70B4AB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52" y="939227"/>
            <a:ext cx="3266694" cy="266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5C9156-017D-BD3C-BFE3-3ACEB7A6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52" y="3671629"/>
            <a:ext cx="3266694" cy="26687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88FB58-4BF4-6527-8A16-91D40DC2F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970" y="939228"/>
            <a:ext cx="6557093" cy="54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C254D-6FE3-E27C-2F79-74D3DD7C0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B99A6-3D5A-638C-901E-36743EB6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评估指标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4BFDA-C8D8-C33C-3E9F-9250CCF404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22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F0534-5F18-4203-9ECD-6E1AF0B5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934064"/>
            <a:ext cx="10515600" cy="5659776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人类评估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仅展示代表性的样本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在小规模数据集上人工检查</a:t>
            </a:r>
            <a:endParaRPr kumimoji="1" lang="en-US" altLang="zh-CN" sz="2200" dirty="0"/>
          </a:p>
          <a:p>
            <a:r>
              <a:rPr kumimoji="1" lang="zh-CN" altLang="en-US" sz="2400" dirty="0"/>
              <a:t>基于规则的评估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判别式任务（</a:t>
            </a:r>
            <a:r>
              <a:rPr kumimoji="1" lang="en-US" altLang="zh-CN" sz="2200" dirty="0"/>
              <a:t>e.g., Accuracy</a:t>
            </a:r>
            <a:r>
              <a:rPr kumimoji="1" lang="zh-CN" altLang="en-US" sz="2200" dirty="0"/>
              <a:t>）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生成式任务（</a:t>
            </a:r>
            <a:r>
              <a:rPr kumimoji="1" lang="en-US" altLang="zh-CN" sz="2200" dirty="0"/>
              <a:t>e.g., </a:t>
            </a:r>
            <a:r>
              <a:rPr kumimoji="1" lang="en-US" altLang="zh-CN" sz="2200" dirty="0" err="1"/>
              <a:t>CIDEr</a:t>
            </a:r>
            <a:r>
              <a:rPr kumimoji="1" lang="zh-CN" altLang="en-US" sz="2200" dirty="0"/>
              <a:t>）</a:t>
            </a:r>
            <a:endParaRPr kumimoji="1" lang="en-US" altLang="zh-CN" sz="2200" dirty="0"/>
          </a:p>
          <a:p>
            <a:r>
              <a:rPr kumimoji="1" lang="zh-CN" altLang="en-US" sz="2400" dirty="0"/>
              <a:t>基于模型的自动评估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特定模型（</a:t>
            </a:r>
            <a:r>
              <a:rPr kumimoji="1" lang="en-US" altLang="zh-CN" sz="2200" dirty="0"/>
              <a:t>e.g., Perspective API,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Detoxify</a:t>
            </a:r>
            <a:r>
              <a:rPr kumimoji="1" lang="zh-CN" altLang="en-US" sz="2200" dirty="0"/>
              <a:t>）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大模型（</a:t>
            </a:r>
            <a:r>
              <a:rPr kumimoji="1" lang="en-US" altLang="zh-CN" sz="2200" dirty="0"/>
              <a:t>e.g., GPT-3.5-turbo, GPT-4</a:t>
            </a:r>
            <a:r>
              <a:rPr kumimoji="1" lang="zh-CN" altLang="en-US" sz="2200" dirty="0"/>
              <a:t>）</a:t>
            </a:r>
            <a:endParaRPr kumimoji="1"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98610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4930-4F7B-9106-F20B-2E2659FA4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FC56A-9B68-F463-C9CD-AF136AE9D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1.3</a:t>
            </a:r>
            <a:r>
              <a:rPr kumimoji="1" lang="zh-CN" altLang="en-US" dirty="0"/>
              <a:t> 攻击方法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D7EC5CD-C062-9AA4-42EF-DC7434763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8103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8674D-D2F7-1184-D02A-6365EE73F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767055-2801-B64F-3BE2-B36886A7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F16D5B-0808-3509-BB5B-690F25962B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24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82BBF10-4B59-806A-459C-D5E6D7D9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448837"/>
            <a:ext cx="11612880" cy="39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20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DB15D-40CA-A000-2F49-F5E73B232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C3F98C-D88D-E094-A264-3CCB0663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攻击方法（对抗扰动）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B896E-AB2E-8DC5-024B-46FFDA5077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25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53F3BA-12C5-5EBB-95AC-F2230FE05058}"/>
              </a:ext>
            </a:extLst>
          </p:cNvPr>
          <p:cNvSpPr txBox="1">
            <a:spLocks/>
          </p:cNvSpPr>
          <p:nvPr/>
        </p:nvSpPr>
        <p:spPr>
          <a:xfrm>
            <a:off x="553064" y="5963478"/>
            <a:ext cx="10515600" cy="89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Qi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K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Huang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Visual Adversarial Examples Jailbreak Aligned Large Language Models. arXiv:2306.13213,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7D9808-F105-E9B3-145B-F164B2B8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39" y="880345"/>
            <a:ext cx="7462097" cy="51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22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C895-8395-2167-CF6C-B343C1045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1A7D2-DB39-7264-EB87-D96E3C18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攻击方法（对抗扰动）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96A67E-6756-83AD-E54D-D1E11DA66B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13CCA2-ED14-EC09-AFBC-AFB385DE6886}"/>
              </a:ext>
            </a:extLst>
          </p:cNvPr>
          <p:cNvSpPr txBox="1">
            <a:spLocks/>
          </p:cNvSpPr>
          <p:nvPr/>
        </p:nvSpPr>
        <p:spPr>
          <a:xfrm>
            <a:off x="553064" y="5963478"/>
            <a:ext cx="10515600" cy="89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L Bailey, E Ong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Image Hijacks: Adversarial Images can Control Generative Models at Runtime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arXiv:2309.00236, 2023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31DEDE-E904-64D1-4F7F-9B6AD657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5" y="1201167"/>
            <a:ext cx="10727969" cy="44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8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53C1-315D-0633-DC8E-00125DD8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8D8F5-D173-D88E-59EF-BEB2C59F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攻击方法（对抗扰动）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A1A470-B520-E380-24F5-AD644638D2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D6E6EC-1EA7-E24D-00A3-F6986781C864}"/>
              </a:ext>
            </a:extLst>
          </p:cNvPr>
          <p:cNvSpPr txBox="1">
            <a:spLocks/>
          </p:cNvSpPr>
          <p:nvPr/>
        </p:nvSpPr>
        <p:spPr>
          <a:xfrm>
            <a:off x="553064" y="5963478"/>
            <a:ext cx="10515600" cy="89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L Bailey, E Ong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Image Hijacks: Adversarial Images can Control Generative Models at Runtime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arXiv:2309.00236,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BBD225-3C68-ACDA-4EE9-FA9A5C2B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98" y="1040486"/>
            <a:ext cx="11174804" cy="47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0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132D-0282-5D85-2042-05669986A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D9AF52-E941-9173-B3A4-FD3843E2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攻击方法（对抗扰动）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BD5349-A86F-C180-BDFE-10055AF878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9C5817-B780-DE84-290B-EE88BAA3EC26}"/>
              </a:ext>
            </a:extLst>
          </p:cNvPr>
          <p:cNvSpPr txBox="1">
            <a:spLocks/>
          </p:cNvSpPr>
          <p:nvPr/>
        </p:nvSpPr>
        <p:spPr>
          <a:xfrm>
            <a:off x="553064" y="5963478"/>
            <a:ext cx="10515600" cy="89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L Bailey, E Ong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Image Hijacks: Adversarial Images can Control Generative Models at Runtime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arXiv:2309.00236, 2023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5FC70-99E0-7FAC-7068-7293FC0F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926" y="934080"/>
            <a:ext cx="7638148" cy="49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C8240-E2A1-8C5A-395E-63F6B93B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FE531-05FA-E5C8-3D29-D900B766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攻击方法（对抗扰动）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B359DF-DED5-5F89-AC6F-F1662602B6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623646-1232-B9E5-ADBC-0FF4BFD08AE5}"/>
              </a:ext>
            </a:extLst>
          </p:cNvPr>
          <p:cNvSpPr txBox="1">
            <a:spLocks/>
          </p:cNvSpPr>
          <p:nvPr/>
        </p:nvSpPr>
        <p:spPr>
          <a:xfrm>
            <a:off x="553064" y="5963478"/>
            <a:ext cx="10515600" cy="89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L Bailey, E Ong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Image Hijacks: Adversarial Images can Control Generative Models at Runtime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arXiv:2309.00236,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4355BD-FE5D-D8F3-2BA6-FA0658A9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5" y="1390293"/>
            <a:ext cx="11899390" cy="40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FE2A0-6E1A-653A-BCBC-BA6FAA38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基础信息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EB57AD-4B86-F403-2190-4CAF9A8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934064"/>
            <a:ext cx="10515600" cy="5923935"/>
          </a:xfrm>
        </p:spPr>
        <p:txBody>
          <a:bodyPr>
            <a:normAutofit lnSpcReduction="10000"/>
          </a:bodyPr>
          <a:lstStyle/>
          <a:p>
            <a:r>
              <a:rPr kumimoji="1" lang="zh-CN" altLang="en-US" dirty="0"/>
              <a:t>本次分享的主要内容来自于报告人近期的</a:t>
            </a:r>
            <a:r>
              <a:rPr kumimoji="1" lang="en-US" altLang="zh-CN" dirty="0"/>
              <a:t>2</a:t>
            </a:r>
            <a:r>
              <a:rPr kumimoji="1" lang="zh-CN" altLang="en-US" dirty="0"/>
              <a:t>篇工作</a:t>
            </a:r>
            <a:endParaRPr kumimoji="1" lang="en-US" altLang="zh-CN" dirty="0"/>
          </a:p>
          <a:p>
            <a:pPr lvl="1"/>
            <a:r>
              <a:rPr kumimoji="1" lang="en-US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</a:t>
            </a:r>
            <a:r>
              <a:rPr kumimoji="1" lang="en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Y Zhu, Y Lan, C Yang and Y Qiao.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Safety of Multimodal Large Language Models on Images and Text.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arXiv:2402.00357, 2024.</a:t>
            </a:r>
          </a:p>
          <a:p>
            <a:pPr lvl="1"/>
            <a:r>
              <a:rPr kumimoji="1" lang="en-US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</a:t>
            </a:r>
            <a:r>
              <a:rPr kumimoji="1" lang="en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Y Zhu, Y Lan, C Yang and Y Qiao.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Query-Relevant Images Jailbreak Large Multi-Modal Models.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arXiv:2311.17600, 2023.</a:t>
            </a:r>
            <a:endParaRPr kumimoji="1" lang="en-US" altLang="zh-CN" dirty="0"/>
          </a:p>
          <a:p>
            <a:r>
              <a:rPr kumimoji="1" lang="zh-CN" altLang="en-US" dirty="0"/>
              <a:t>报告人所在的团队（负责人：杨超）在大模型安全与对齐上还有其他工作，后续也会继续推动该领域的发展</a:t>
            </a:r>
          </a:p>
          <a:p>
            <a:pPr lvl="1"/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 Zhou, J Liu, Z Dong, J Liu, </a:t>
            </a:r>
            <a:r>
              <a:rPr kumimoji="1" lang="en-US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Yang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W Ouyang, Y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Qiao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Emulated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Disalignment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Safety Alignment for Large Language Models May Backfire!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arXiv:2402.12343, 2024.</a:t>
            </a:r>
          </a:p>
          <a:p>
            <a:pPr lvl="1"/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 Dong, Z Zhou, </a:t>
            </a:r>
            <a:r>
              <a:rPr kumimoji="1" lang="en-US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Yang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J Shao, Y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Qiao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Attacks, Defenses and Evaluations for LLM Conversation Safety: A Survey.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arXiv:2402.09283, 2024.</a:t>
            </a:r>
          </a:p>
          <a:p>
            <a:pPr lvl="1"/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 Zhou, J Liu, </a:t>
            </a:r>
            <a:r>
              <a:rPr kumimoji="1" lang="en-US" altLang="zh-CN" sz="18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Yang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J Shao, Y Liu, X Yue, W Ouyang, Y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Qiao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Beyond One-Preference-Fits-All Alignment: Multi-Objective Direct Preference Optimization.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arXiv:2310.03708, 2023.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A8EC9C-F0CA-5C45-FB54-F9AD665CBE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7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18343-137C-C753-EEEA-07811E758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853A6B-5BDE-71C8-8C3B-5E7E0C51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攻击方法（攻击者是第三方）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E485EC-770E-CEE0-D344-1B76F27F53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30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51A740-FDB8-C494-5545-9F52E119AF9E}"/>
              </a:ext>
            </a:extLst>
          </p:cNvPr>
          <p:cNvSpPr txBox="1">
            <a:spLocks/>
          </p:cNvSpPr>
          <p:nvPr/>
        </p:nvSpPr>
        <p:spPr>
          <a:xfrm>
            <a:off x="553064" y="5883965"/>
            <a:ext cx="10515600" cy="837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Bagdasaryan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T Hsieh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Abusing Images and Sounds for Indirect Instruction Injection in Multi-Modal LLMs. arXiv:2307.10490,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15611B-BD41-8D67-DF8E-77E3A4E33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64" y="869686"/>
            <a:ext cx="11087641" cy="51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06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807B0-8FA2-C567-8DA6-8780ED4D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4E4CB4-0451-24D0-D3FC-7398C420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攻击方法（视觉提示注入）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DBD632-2E39-ED00-EA9D-457CD4F92D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31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6FBFDD-7B8F-D514-C8C2-18C76AAB3396}"/>
              </a:ext>
            </a:extLst>
          </p:cNvPr>
          <p:cNvSpPr txBox="1">
            <a:spLocks/>
          </p:cNvSpPr>
          <p:nvPr/>
        </p:nvSpPr>
        <p:spPr>
          <a:xfrm>
            <a:off x="604291" y="5907506"/>
            <a:ext cx="10594650" cy="1015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Y Chen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 Mendes, et al. Can Language Models be Instructed to Protect Personal Information? arXiv:2310.02224, 2023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21DBAE-AF2A-66AF-1908-DB338913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22" y="892051"/>
            <a:ext cx="10004323" cy="50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98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E42E3-FD2B-6938-186F-023F9054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B22F8-C761-63D9-6E1C-3446EDF7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攻击方法（隐蔽地恶意调用外部工具）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7C3C3-B3E2-F91C-EF76-AC9674E147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32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D168ED-9F56-CC0F-EAC8-D474A796A0AC}"/>
              </a:ext>
            </a:extLst>
          </p:cNvPr>
          <p:cNvSpPr txBox="1">
            <a:spLocks/>
          </p:cNvSpPr>
          <p:nvPr/>
        </p:nvSpPr>
        <p:spPr>
          <a:xfrm>
            <a:off x="553064" y="6033052"/>
            <a:ext cx="10515600" cy="824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Fu,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Z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Wang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Misusing Tools in Large Language Models With Visual Adversarial Examples. arXiv:2310.03185,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F74F05D-EA63-E390-28AA-7E0634AD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17" y="1096476"/>
            <a:ext cx="10272966" cy="466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1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3D36-342D-CCB5-765F-CC14CBD5A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E5BF6-064E-0D39-0F0E-A80385D9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攻击方法（隐蔽地恶意调用外部工具）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FA0717-A49A-E586-625E-C127FB0ABF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33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DB812E-63E4-04EA-8920-3C6A291AE469}"/>
              </a:ext>
            </a:extLst>
          </p:cNvPr>
          <p:cNvSpPr txBox="1">
            <a:spLocks/>
          </p:cNvSpPr>
          <p:nvPr/>
        </p:nvSpPr>
        <p:spPr>
          <a:xfrm>
            <a:off x="553064" y="6033052"/>
            <a:ext cx="10515600" cy="824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Fu,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Z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Wang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Misusing Tools in Large Language Models With Visual Adversarial Examples. arXiv:2310.03185, 2023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95F69B-C59C-68E5-1293-D2018D23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07984"/>
            <a:ext cx="11734800" cy="344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7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7D798-5C35-9FE9-7AEA-F0DFBF64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3D2F3-4EA8-77E6-80F5-823C15F6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攻击方法（构造恶意文本）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78D37-761C-8256-143B-91A4CE9303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34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1BA312-5EF1-4AE5-D00E-F03DFE4D41E7}"/>
              </a:ext>
            </a:extLst>
          </p:cNvPr>
          <p:cNvSpPr txBox="1">
            <a:spLocks/>
          </p:cNvSpPr>
          <p:nvPr/>
        </p:nvSpPr>
        <p:spPr>
          <a:xfrm>
            <a:off x="553064" y="5997498"/>
            <a:ext cx="10515600" cy="723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Wu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X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Li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Jailbreaking GPT-4V via Self-Adversarial Attacks with System Prompts. arXiv:2311.09127,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A140FA-BAAD-E75B-6A64-4FB48949D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36" y="978714"/>
            <a:ext cx="3946454" cy="50517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E1458D-A680-39AA-0195-D8612B1C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470" y="802640"/>
            <a:ext cx="5889355" cy="52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90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8BA44-7A42-6388-783B-DD76F87A4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15F14B-3A53-8ECF-5899-A7392716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攻击方法（文本扰动辅助视觉扰动的训练）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352D27-2EBB-7F06-BF90-C559B3FD37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35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E26B0C-E4FA-26FA-66EC-B6D34E145AAE}"/>
              </a:ext>
            </a:extLst>
          </p:cNvPr>
          <p:cNvSpPr txBox="1">
            <a:spLocks/>
          </p:cNvSpPr>
          <p:nvPr/>
        </p:nvSpPr>
        <p:spPr>
          <a:xfrm>
            <a:off x="553064" y="5948856"/>
            <a:ext cx="10515600" cy="909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H Luo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J Gu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 al. An Image Is Worth 1000 Lies: Transferability of Adversarial Images across Prompts on Vision-Language Models.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ICLR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2024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1D8E6B-DD79-E7B1-F489-0344CCB2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7" y="1076940"/>
            <a:ext cx="11798965" cy="47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3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CA5E-305F-EB24-EC9C-BABD7D8BB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3FAE91-7FD2-40CA-C4EF-30238EC1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攻击方法（智能体</a:t>
            </a:r>
            <a:r>
              <a:rPr lang="en-US" altLang="zh-CN" dirty="0"/>
              <a:t>/Agent [</a:t>
            </a:r>
            <a:r>
              <a:rPr lang="zh-CN" altLang="en-US" dirty="0"/>
              <a:t>新</a:t>
            </a:r>
            <a:r>
              <a:rPr lang="en-US" altLang="zh-CN" dirty="0"/>
              <a:t>]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846B12-F853-C91C-7D9B-06C43F4438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36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CB8251-A283-E840-F861-4A1C9B75F5DE}"/>
              </a:ext>
            </a:extLst>
          </p:cNvPr>
          <p:cNvSpPr txBox="1">
            <a:spLocks/>
          </p:cNvSpPr>
          <p:nvPr/>
        </p:nvSpPr>
        <p:spPr>
          <a:xfrm>
            <a:off x="553064" y="6003236"/>
            <a:ext cx="10515600" cy="854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Gu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X Zheng, et al. Agent Smith: A Single Image Can Jailbreak One Million Multimodal LLM Agents Exponentially Fast. arXiv:2402.08567, 2024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0C4F6A-DAA7-0265-2200-91438A22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621" y="971599"/>
            <a:ext cx="3664754" cy="51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09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A1DF1-48E9-1742-8AA4-CD3E9F764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7E61E-828C-DE14-9764-C58FB4F8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1.4 </a:t>
            </a:r>
            <a:r>
              <a:rPr kumimoji="1" lang="zh-CN" altLang="en-US" dirty="0"/>
              <a:t>防御方法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FD6AF2E-6700-BE54-3958-0D5DCDFEF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3483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1B47-182C-F300-E4F4-B105257D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C67C1-1D31-5252-8A99-3A91B85FB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防御方法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40D3DD-F8FD-31B3-B656-F4EFD6B5D9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38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D8C695-BE70-CCDE-F9C4-F59C9893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69" y="1112347"/>
            <a:ext cx="7968461" cy="5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651B-2B8D-9025-AF99-7BA96A3D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3C997-3065-D2F0-AEED-B1D12FBF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防御方法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E7B6FE-2A18-C3AE-A2E9-2FB492B84A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39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3B222D-0B00-2349-9736-9E587F6DCD89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cs typeface="Times New Roman" panose="02020603050405020304" pitchFamily="18" charset="0"/>
              </a:rPr>
              <a:t>P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Wang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D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Zhang, et al.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InferAligner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Inference-Time Alignment for Harmlessness through Cross-Model Guidance. arXiv:2401.11206, 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68BA3E-4AA3-EC09-0257-83FAC558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35" y="1028552"/>
            <a:ext cx="9215230" cy="45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8E2A26E-93C9-B87E-451B-FA7338A7F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783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安全引导向量（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1" lang="en-US" altLang="zh-CN" dirty="0">
                <a:cs typeface="Times New Roman" panose="02020603050405020304" pitchFamily="18" charset="0"/>
              </a:rPr>
              <a:t>afety Steering Vectors</a:t>
            </a: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4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9FC71-27B6-D8F9-27F0-22FDC4833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DC69E5-D2B2-E627-22B6-B77A1E58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07688"/>
            <a:ext cx="10515600" cy="1258836"/>
          </a:xfrm>
        </p:spPr>
        <p:txBody>
          <a:bodyPr/>
          <a:lstStyle/>
          <a:p>
            <a:pPr algn="l"/>
            <a:r>
              <a:rPr kumimoji="1" lang="zh-CN" altLang="en-US" dirty="0"/>
              <a:t>第一部分：</a:t>
            </a:r>
            <a:br>
              <a:rPr kumimoji="1" lang="en-US" altLang="zh-CN" dirty="0"/>
            </a:br>
            <a:r>
              <a:rPr kumimoji="1" lang="zh-CN" altLang="en-US" dirty="0"/>
              <a:t>综述：多模态大语言模型（</a:t>
            </a:r>
            <a:r>
              <a:rPr kumimoji="1" lang="en-US" altLang="zh-CN" dirty="0"/>
              <a:t>MLLMs</a:t>
            </a:r>
            <a:r>
              <a:rPr kumimoji="1" lang="zh-CN" altLang="en-US" dirty="0"/>
              <a:t>）的安全性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E2C24C-A708-D754-C982-F8FBBA005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60660"/>
            <a:ext cx="10515600" cy="2420940"/>
          </a:xfrm>
        </p:spPr>
        <p:txBody>
          <a:bodyPr>
            <a:noAutofit/>
          </a:bodyPr>
          <a:lstStyle/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安全的概念理解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评估方法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攻击方法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防御方法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98DD88-9FCC-D95B-661E-88559EB08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p:cxnSp>
        <p:nvCxnSpPr>
          <p:cNvPr id="8" name="直线连接符 19">
            <a:extLst>
              <a:ext uri="{FF2B5EF4-FFF2-40B4-BE49-F238E27FC236}">
                <a16:creationId xmlns:a16="http://schemas.microsoft.com/office/drawing/2014/main" id="{85C26CAD-8384-0404-AAF6-41B3062EA2B4}"/>
              </a:ext>
            </a:extLst>
          </p:cNvPr>
          <p:cNvCxnSpPr>
            <a:cxnSpLocks/>
          </p:cNvCxnSpPr>
          <p:nvPr/>
        </p:nvCxnSpPr>
        <p:spPr>
          <a:xfrm>
            <a:off x="527050" y="2573593"/>
            <a:ext cx="11124623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75AC79AF-8FCE-3832-6C06-CC21B4564E95}"/>
              </a:ext>
            </a:extLst>
          </p:cNvPr>
          <p:cNvSpPr txBox="1">
            <a:spLocks/>
          </p:cNvSpPr>
          <p:nvPr/>
        </p:nvSpPr>
        <p:spPr>
          <a:xfrm>
            <a:off x="831561" y="5429610"/>
            <a:ext cx="10515600" cy="67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Helvetica Neue" panose="02000503000000020004" pitchFamily="2" charset="0"/>
              </a:defRPr>
            </a:lvl1pPr>
          </a:lstStyle>
          <a:p>
            <a:pPr algn="ctr"/>
            <a:r>
              <a:rPr kumimoji="1" lang="en-US" altLang="zh-CN" sz="2400" i="1" dirty="0"/>
              <a:t>MLLMs: </a:t>
            </a:r>
            <a:r>
              <a:rPr kumimoji="1" lang="en-US" altLang="zh-CN" sz="2400" b="1" i="1" u="sng" dirty="0"/>
              <a:t>M</a:t>
            </a:r>
            <a:r>
              <a:rPr kumimoji="1" lang="en-US" altLang="zh-CN" sz="2400" i="1" dirty="0"/>
              <a:t>ultimodal </a:t>
            </a:r>
            <a:r>
              <a:rPr kumimoji="1" lang="en-US" altLang="zh-CN" sz="2400" b="1" i="1" u="sng" dirty="0"/>
              <a:t>L</a:t>
            </a:r>
            <a:r>
              <a:rPr kumimoji="1" lang="en-US" altLang="zh-CN" sz="2400" i="1" dirty="0"/>
              <a:t>arge </a:t>
            </a:r>
            <a:r>
              <a:rPr kumimoji="1" lang="en-US" altLang="zh-CN" sz="2400" b="1" i="1" u="sng" dirty="0"/>
              <a:t>L</a:t>
            </a:r>
            <a:r>
              <a:rPr kumimoji="1" lang="en-US" altLang="zh-CN" sz="2400" i="1" dirty="0"/>
              <a:t>anguage </a:t>
            </a:r>
            <a:r>
              <a:rPr kumimoji="1" lang="en-US" altLang="zh-CN" sz="2400" b="1" i="1" u="sng" dirty="0"/>
              <a:t>M</a:t>
            </a:r>
            <a:r>
              <a:rPr kumimoji="1" lang="en-US" altLang="zh-CN" sz="2400" i="1" dirty="0"/>
              <a:t>odels</a:t>
            </a:r>
            <a:endParaRPr kumimoji="1" lang="zh-CN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16295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2281B-48FA-950B-E8CA-ED6257258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E6394-AE61-C499-5AE0-E8394AB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防御方法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62E171-8E75-5A0F-581B-93545D36D2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40</a:t>
            </a:fld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E629E-EEF7-6959-D181-237C8E26C697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 Pi, T Han, et al. MLLM-Protector: Ensuring MLLM's Safety without Hurting Performance. arXiv:2401.02906, 2024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B3A1A1-AC5D-8675-5C9F-4D34E747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60" y="898206"/>
            <a:ext cx="9944404" cy="49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3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06712-CB4D-2643-3072-5CB47567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31F98-FDDC-7273-7FFF-C29BBA17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07688"/>
            <a:ext cx="10671892" cy="1258836"/>
          </a:xfrm>
        </p:spPr>
        <p:txBody>
          <a:bodyPr/>
          <a:lstStyle/>
          <a:p>
            <a:pPr algn="l"/>
            <a:r>
              <a:rPr kumimoji="1" lang="zh-CN" altLang="en-US" dirty="0"/>
              <a:t>第二部分：</a:t>
            </a:r>
            <a:br>
              <a:rPr kumimoji="1" lang="en-US" altLang="zh-CN" dirty="0"/>
            </a:br>
            <a:r>
              <a:rPr kumimoji="1" lang="en-US" altLang="zh-CN" dirty="0"/>
              <a:t>MM-</a:t>
            </a:r>
            <a:r>
              <a:rPr kumimoji="1" lang="en-US" altLang="zh-CN" dirty="0" err="1"/>
              <a:t>SafetyBench</a:t>
            </a:r>
            <a:r>
              <a:rPr kumimoji="1" lang="zh-CN" altLang="en-US" dirty="0"/>
              <a:t>：研究</a:t>
            </a:r>
            <a:r>
              <a:rPr kumimoji="1" lang="en-US" altLang="zh-CN" dirty="0"/>
              <a:t>MLLMs</a:t>
            </a:r>
            <a:r>
              <a:rPr kumimoji="1" lang="zh-CN" altLang="en-US" dirty="0"/>
              <a:t>抵御恶意攻击的能力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CB82E4-5F6F-26D3-5E4C-1B27B9AFB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60660"/>
            <a:ext cx="10515600" cy="2420940"/>
          </a:xfrm>
        </p:spPr>
        <p:txBody>
          <a:bodyPr>
            <a:noAutofit/>
          </a:bodyPr>
          <a:lstStyle/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动机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核心方法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构建评估数据集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实验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52E993-A36B-8A52-ED98-6DA39BBDC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41</a:t>
            </a:fld>
            <a:endParaRPr kumimoji="1" lang="zh-CN" altLang="en-US" dirty="0"/>
          </a:p>
        </p:txBody>
      </p:sp>
      <p:cxnSp>
        <p:nvCxnSpPr>
          <p:cNvPr id="8" name="直线连接符 19">
            <a:extLst>
              <a:ext uri="{FF2B5EF4-FFF2-40B4-BE49-F238E27FC236}">
                <a16:creationId xmlns:a16="http://schemas.microsoft.com/office/drawing/2014/main" id="{218FDC94-B18A-1B97-0372-4220348F4BD3}"/>
              </a:ext>
            </a:extLst>
          </p:cNvPr>
          <p:cNvCxnSpPr>
            <a:cxnSpLocks/>
          </p:cNvCxnSpPr>
          <p:nvPr/>
        </p:nvCxnSpPr>
        <p:spPr>
          <a:xfrm>
            <a:off x="527050" y="2573593"/>
            <a:ext cx="11124623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214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E4DA4-7FC5-9DDB-EE3C-374788D5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4E9C5-E468-C553-86FC-DE9016CA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2.1 </a:t>
            </a:r>
            <a:r>
              <a:rPr kumimoji="1" lang="zh-CN" altLang="en-US" dirty="0"/>
              <a:t>动机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E3C2B7-1849-2249-5D4A-7EA0992E5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9505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67F0-5DAE-DEC1-0406-9083D9F47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3C776-91E1-1368-0ADE-B00B573C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动机</a:t>
            </a:r>
            <a:r>
              <a:rPr lang="en-US" altLang="zh-CN" dirty="0"/>
              <a:t>——</a:t>
            </a:r>
            <a:r>
              <a:rPr lang="zh-CN" altLang="en-US" dirty="0"/>
              <a:t>研究</a:t>
            </a:r>
            <a:r>
              <a:rPr lang="en-US" altLang="zh-CN" dirty="0"/>
              <a:t>LMMs</a:t>
            </a:r>
            <a:r>
              <a:rPr lang="zh-CN" altLang="en-US" dirty="0"/>
              <a:t>抵御恶意攻击的能力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9CD9A1-9316-5247-15A0-1ABCBEDED2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43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2AED6E8F-216E-9AF8-9B44-96E9207B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1325562"/>
            <a:ext cx="10515600" cy="2961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2400" dirty="0"/>
              <a:t>观察到的现象：</a:t>
            </a:r>
            <a:endParaRPr kumimoji="1" lang="en-US" altLang="zh-CN" sz="2400" dirty="0"/>
          </a:p>
          <a:p>
            <a:r>
              <a:rPr kumimoji="1" lang="zh-CN" altLang="en-US" sz="2400" dirty="0"/>
              <a:t>当图像与恶意查询密切相关时，</a:t>
            </a:r>
            <a:r>
              <a:rPr kumimoji="1" lang="en-US" altLang="zh-CN" sz="2400" dirty="0"/>
              <a:t>LMMs</a:t>
            </a:r>
            <a:r>
              <a:rPr kumimoji="1" lang="zh-CN" altLang="en-US" sz="2400" dirty="0"/>
              <a:t>往往会动摇，这些模型的防御系统降低了警惕，对查询做出响应</a:t>
            </a:r>
            <a:endParaRPr kumimoji="1" lang="en-US" altLang="zh-CN" sz="2400" dirty="0"/>
          </a:p>
          <a:p>
            <a:r>
              <a:rPr kumimoji="1" lang="zh-CN" altLang="en-US" sz="2400" dirty="0"/>
              <a:t>相反，如果图像与查询无关，</a:t>
            </a:r>
            <a:r>
              <a:rPr kumimoji="1" lang="en-US" altLang="zh-CN" sz="2400" dirty="0"/>
              <a:t>LMMs</a:t>
            </a:r>
            <a:r>
              <a:rPr kumimoji="1" lang="zh-CN" altLang="en-US" sz="2400" dirty="0"/>
              <a:t>可能会拒绝回应</a:t>
            </a: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806403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22C4E-2BCD-8E8E-3E94-8F576E7A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E03E02-5608-7958-DB23-69EEAC78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动机</a:t>
            </a:r>
            <a:r>
              <a:rPr lang="en-US" altLang="zh-CN" dirty="0"/>
              <a:t>——</a:t>
            </a:r>
            <a:r>
              <a:rPr lang="zh-CN" altLang="en-US" dirty="0"/>
              <a:t>研究</a:t>
            </a:r>
            <a:r>
              <a:rPr lang="en-US" altLang="zh-CN" dirty="0"/>
              <a:t>LMMs</a:t>
            </a:r>
            <a:r>
              <a:rPr lang="zh-CN" altLang="en-US" dirty="0"/>
              <a:t>抵御恶意攻击的能力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BE1C03-7FF7-474B-D7D7-3169B62C2E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44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2BA7975E-643C-055C-1FD7-F90D89286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1325562"/>
            <a:ext cx="10515600" cy="4526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2400" dirty="0"/>
              <a:t>我们假设这种行为源于这样一个事实：</a:t>
            </a:r>
            <a:endParaRPr kumimoji="1" lang="en-US" altLang="zh-CN" sz="2400" dirty="0"/>
          </a:p>
          <a:p>
            <a:r>
              <a:rPr kumimoji="1" lang="zh-CN" altLang="en-US" sz="2200" dirty="0"/>
              <a:t>开源</a:t>
            </a:r>
            <a:r>
              <a:rPr kumimoji="1" lang="en-US" altLang="zh-CN" sz="2200" dirty="0"/>
              <a:t>LMMs</a:t>
            </a:r>
            <a:r>
              <a:rPr kumimoji="1" lang="zh-CN" altLang="en-US" sz="2200" dirty="0"/>
              <a:t>通常在视觉指令微调数据集上进行微调，这些数据集包含大量的图像</a:t>
            </a:r>
            <a:r>
              <a:rPr kumimoji="1" lang="en-US" altLang="zh-CN" sz="2200" dirty="0"/>
              <a:t>-</a:t>
            </a:r>
            <a:r>
              <a:rPr kumimoji="1" lang="zh-CN" altLang="en-US" sz="2200" dirty="0"/>
              <a:t>文本对</a:t>
            </a:r>
            <a:endParaRPr kumimoji="1" lang="en-US" altLang="zh-CN" sz="2200" dirty="0"/>
          </a:p>
          <a:p>
            <a:r>
              <a:rPr kumimoji="1" lang="zh-CN" altLang="en-US" sz="2200" dirty="0"/>
              <a:t>当图像与查询相关时，它会触发微调的模型参数，从而给出响应。然而，这些视觉指令数据集通常缺乏安全对齐的数据，导致模型以与攻击者意图一致的方式进行响应</a:t>
            </a:r>
            <a:endParaRPr kumimoji="1" lang="en-US" altLang="zh-CN" sz="2200" dirty="0"/>
          </a:p>
          <a:p>
            <a:r>
              <a:rPr kumimoji="1" lang="zh-CN" altLang="en-US" sz="2200" dirty="0"/>
              <a:t>相反，当图像和文本不匹配时，防御机制会被激活，导致模型拒绝恶意查询</a:t>
            </a:r>
            <a:endParaRPr kumimoji="1" lang="en-US" altLang="zh-CN" sz="2200" dirty="0"/>
          </a:p>
          <a:p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32008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5599-540A-359D-464C-19635E88C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7A41-3E3A-DF4F-58E1-49C8ED47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动机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52D7A-CBBA-0DD3-A859-EE400D7C4E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45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336AC4-322B-1BE4-BDAA-6B42696B3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888" y="371856"/>
            <a:ext cx="7126224" cy="61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35BE-8C82-4103-C8B5-9DA6FB49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A3CA94-CCF0-AD16-0663-A8DB38F5B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2.2 </a:t>
            </a:r>
            <a:r>
              <a:rPr kumimoji="1" lang="zh-CN" altLang="en-US" dirty="0"/>
              <a:t>核心方法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4F9453-A35E-33D1-23C3-32B75DB94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499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C1188-5071-7AA7-5C8C-CC0283B70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AED36-D8E6-3879-B846-CA8CFB61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核心方法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002A46-935A-2894-83B5-7B591D2611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47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AB1EC5E-F9D5-1893-790F-8EB639737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1325562"/>
            <a:ext cx="10515600" cy="3845878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创建与文本查询具有强烈相关性的图像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首先从文本查询中找出并提取恶意关键字（借助</a:t>
            </a:r>
            <a:r>
              <a:rPr kumimoji="1" lang="en-US" altLang="zh-CN" sz="2200" dirty="0"/>
              <a:t>GPT-4</a:t>
            </a:r>
            <a:r>
              <a:rPr kumimoji="1" lang="zh-CN" altLang="en-US" sz="2200" dirty="0"/>
              <a:t>），例如“炸弹”一词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接下来，我们采用两种不同的图像生成策略来构建我们的图片</a:t>
            </a:r>
            <a:endParaRPr kumimoji="1" lang="en-US" altLang="zh-CN" sz="2200" dirty="0"/>
          </a:p>
          <a:p>
            <a:pPr lvl="2"/>
            <a:r>
              <a:rPr kumimoji="1" lang="zh-CN" altLang="en-US" sz="2000" dirty="0"/>
              <a:t>图像生成（基于</a:t>
            </a:r>
            <a:r>
              <a:rPr kumimoji="1" lang="en-US" altLang="zh-CN" sz="2000" dirty="0"/>
              <a:t>Stable Diffusion</a:t>
            </a:r>
            <a:r>
              <a:rPr kumimoji="1" lang="zh-CN" altLang="en-US" sz="2000" dirty="0"/>
              <a:t>）</a:t>
            </a:r>
            <a:endParaRPr kumimoji="1" lang="en-US" altLang="zh-CN" sz="2000" dirty="0"/>
          </a:p>
          <a:p>
            <a:pPr lvl="2"/>
            <a:r>
              <a:rPr kumimoji="1" lang="zh-CN" altLang="en-US" sz="2000" dirty="0"/>
              <a:t>排版（</a:t>
            </a:r>
            <a:r>
              <a:rPr kumimoji="1" lang="en-US" altLang="zh-CN" sz="2000" dirty="0"/>
              <a:t>Typography</a:t>
            </a:r>
            <a:r>
              <a:rPr kumimoji="1" lang="zh-CN" altLang="en-US" sz="20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205692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74172-89B1-E7C2-6608-B712A1A0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E07EF-705D-79EC-4967-ECD3E0C7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核心方法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EDB033-16E3-E3E5-BCFF-B24582EA56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48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7789D9-9461-B3DF-CDAD-C49BE2AB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094" y="446148"/>
            <a:ext cx="6343811" cy="59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459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6290E-4F02-FF32-16E4-7C6B50C2D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3F595-0CC8-B9F0-C193-B30E3DCF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2.3 </a:t>
            </a:r>
            <a:r>
              <a:rPr kumimoji="1" lang="zh-CN" altLang="en-US" dirty="0"/>
              <a:t>构建评估数据集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E5C2C4-5D47-CAE4-BE87-BD3513D49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49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422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EA700-305F-7C0F-AB08-87D96DDE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7468B-B081-4745-DCDF-582B022B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多模态大语言模型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AE4BDE-D49E-72FB-DFCF-FA33B5D92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783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线性投影方法（</a:t>
            </a:r>
            <a:r>
              <a:rPr kumimoji="1" lang="en-US" altLang="zh-CN" dirty="0">
                <a:cs typeface="Times New Roman" panose="02020603050405020304" pitchFamily="18" charset="0"/>
              </a:rPr>
              <a:t>L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inear </a:t>
            </a:r>
            <a:r>
              <a:rPr kumimoji="1" lang="en-US" altLang="zh-CN" dirty="0">
                <a:cs typeface="Times New Roman" panose="02020603050405020304" pitchFamily="18" charset="0"/>
              </a:rPr>
              <a:t>P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rojection</a:t>
            </a: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397B57-C2F8-2EFC-638B-CDB39E4989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2E6B43-37F1-CE1B-786F-9E7E4367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2" y="1754657"/>
            <a:ext cx="10911016" cy="367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852A836-F768-22EF-E988-63BF4A6E2219}"/>
              </a:ext>
            </a:extLst>
          </p:cNvPr>
          <p:cNvSpPr txBox="1">
            <a:spLocks/>
          </p:cNvSpPr>
          <p:nvPr/>
        </p:nvSpPr>
        <p:spPr>
          <a:xfrm>
            <a:off x="553064" y="5900448"/>
            <a:ext cx="10515600" cy="640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 Liu, C Li, et al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Visual instruction tuning.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NeurIPS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2023.</a:t>
            </a:r>
          </a:p>
        </p:txBody>
      </p:sp>
    </p:spTree>
    <p:extLst>
      <p:ext uri="{BB962C8B-B14F-4D97-AF65-F5344CB8AC3E}">
        <p14:creationId xmlns:p14="http://schemas.microsoft.com/office/powerpoint/2010/main" val="2645043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0B301-E7B9-775A-DF8C-0EFDE200E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FF244-6B9F-B4F5-B1A6-0285719F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13</a:t>
            </a:r>
            <a:r>
              <a:rPr lang="zh-CN" altLang="en-US" dirty="0"/>
              <a:t>个不安全场景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16AF7D-CA09-B1D1-8301-107F9FA2A1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50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55C20F-969F-35A9-8D7E-A984CCC7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57" y="997269"/>
            <a:ext cx="6770486" cy="55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82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976B0-0B74-1822-29EE-6922987D0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74D84B-A5A7-3258-DB43-30D427A2A8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51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C50D87-B850-B840-0520-D5E89C04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741" y="662781"/>
            <a:ext cx="5918517" cy="591290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5CF62DB5-5937-BA25-7279-2D576D8193CF}"/>
              </a:ext>
            </a:extLst>
          </p:cNvPr>
          <p:cNvSpPr txBox="1">
            <a:spLocks/>
          </p:cNvSpPr>
          <p:nvPr/>
        </p:nvSpPr>
        <p:spPr>
          <a:xfrm>
            <a:off x="19147" y="1320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Helvetica Neue" panose="02000503000000020004" pitchFamily="2" charset="0"/>
              </a:defRPr>
            </a:lvl1pPr>
          </a:lstStyle>
          <a:p>
            <a:r>
              <a:rPr lang="zh-CN" altLang="en-US"/>
              <a:t>关键短语的多样性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6486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54A0F-2551-D168-0D6B-2255F7C11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7C2EF3-667C-B0D1-5780-B37152A3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样本示例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F9461E-497D-D784-3F5E-48809B89AB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35A0AE-E580-2F24-2A7A-DD9A8CC40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47" y="1011872"/>
            <a:ext cx="9725106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3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2CF15-598D-94D7-BA1D-4C8D76F48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65593-2B54-6B83-7F33-B30C2610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en-US" altLang="zh-CN" dirty="0"/>
              <a:t>2.4 </a:t>
            </a:r>
            <a:r>
              <a:rPr kumimoji="1" lang="zh-CN" altLang="en-US" dirty="0"/>
              <a:t>实验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56B1C1-BDEB-3D5C-7965-3B67CFB5F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3999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C3A97-500D-51B9-C395-27F9CFBF0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3D5DA4-5660-65B6-FFF5-502B9C5C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</a:t>
            </a:r>
            <a:r>
              <a:rPr lang="en-US" altLang="zh-CN" dirty="0"/>
              <a:t>12</a:t>
            </a:r>
            <a:r>
              <a:rPr lang="zh-CN" altLang="en-US" dirty="0"/>
              <a:t>个</a:t>
            </a:r>
            <a:r>
              <a:rPr lang="en-US" altLang="zh-CN" dirty="0"/>
              <a:t> MLLMs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5F0FF9-025E-EBEA-C103-6CF49B7EAC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54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50EFA6-D7BC-484C-06A0-1C56B080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841" y="827908"/>
            <a:ext cx="6268318" cy="58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4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C8D7-0591-7760-904E-1FAE4695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DBAF7-95EB-CF99-6C50-B57AFF5B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LLaVA-1.5</a:t>
            </a:r>
            <a:r>
              <a:rPr lang="zh-CN" altLang="en-US" dirty="0"/>
              <a:t>上的具体结果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5A49BF-7177-B460-C949-07C3AF777E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48ED4C-A74B-B254-0F87-86F52EAA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780" y="992084"/>
            <a:ext cx="7956439" cy="55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40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8A7F5-8CE0-7A31-E242-5EBD24F40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356BA9-0EB2-A86E-B90D-3C1E4F82E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07688"/>
            <a:ext cx="10515600" cy="1258836"/>
          </a:xfrm>
        </p:spPr>
        <p:txBody>
          <a:bodyPr/>
          <a:lstStyle/>
          <a:p>
            <a:pPr algn="l"/>
            <a:r>
              <a:rPr kumimoji="1" lang="zh-CN" altLang="en-US" dirty="0"/>
              <a:t>第三部分：未来的研究方向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D42D13-55C3-5D33-81CB-C5DA5C8A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60660"/>
            <a:ext cx="10515600" cy="2420940"/>
          </a:xfrm>
        </p:spPr>
        <p:txBody>
          <a:bodyPr>
            <a:noAutofit/>
          </a:bodyPr>
          <a:lstStyle/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可靠的安全评估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对安全风险的深入研究</a:t>
            </a:r>
            <a:endParaRPr kumimoji="1" lang="en-US" altLang="zh-CN" dirty="0"/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安全对齐</a:t>
            </a:r>
            <a:endParaRPr kumimoji="1"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A82DAC-7E70-E850-CB41-212CAF59C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56</a:t>
            </a:fld>
            <a:endParaRPr kumimoji="1" lang="zh-CN" altLang="en-US" dirty="0"/>
          </a:p>
        </p:txBody>
      </p:sp>
      <p:cxnSp>
        <p:nvCxnSpPr>
          <p:cNvPr id="8" name="直线连接符 19">
            <a:extLst>
              <a:ext uri="{FF2B5EF4-FFF2-40B4-BE49-F238E27FC236}">
                <a16:creationId xmlns:a16="http://schemas.microsoft.com/office/drawing/2014/main" id="{C12E316A-D6EC-B8B5-9E89-454AD884FE4A}"/>
              </a:ext>
            </a:extLst>
          </p:cNvPr>
          <p:cNvCxnSpPr>
            <a:cxnSpLocks/>
          </p:cNvCxnSpPr>
          <p:nvPr/>
        </p:nvCxnSpPr>
        <p:spPr>
          <a:xfrm>
            <a:off x="527050" y="2573593"/>
            <a:ext cx="11124623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04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C96A2-2A8F-9360-ECC4-72603BA3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37F1B0-7E20-803E-6D3E-6803960D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可靠的安全评估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EC2B70-1FCC-D4CD-AEF4-7DEC65C9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934064"/>
            <a:ext cx="10515600" cy="5923935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评估数据集</a:t>
            </a:r>
            <a:endParaRPr kumimoji="1" lang="en-US" altLang="zh-CN" sz="2400" dirty="0"/>
          </a:p>
          <a:p>
            <a:pPr lvl="1"/>
            <a:r>
              <a:rPr lang="zh-CN" altLang="en-US" sz="2000" dirty="0"/>
              <a:t>安全维度的划分</a:t>
            </a:r>
            <a:endParaRPr lang="en-US" altLang="zh-CN" sz="2000" dirty="0"/>
          </a:p>
          <a:p>
            <a:pPr lvl="1"/>
            <a:r>
              <a:rPr lang="zh-CN" altLang="en-US" sz="2000" dirty="0"/>
              <a:t>预期的不安全元素</a:t>
            </a:r>
            <a:endParaRPr lang="en-US" altLang="zh-CN" sz="2000" dirty="0"/>
          </a:p>
          <a:p>
            <a:pPr lvl="1"/>
            <a:r>
              <a:rPr lang="zh-CN" altLang="en-US" sz="2000" dirty="0"/>
              <a:t>数据来源</a:t>
            </a:r>
            <a:endParaRPr lang="en-US" altLang="zh-CN" sz="2000" dirty="0"/>
          </a:p>
          <a:p>
            <a:pPr lvl="2"/>
            <a:r>
              <a:rPr lang="zh-CN" altLang="en-US" sz="1800" dirty="0"/>
              <a:t>从现有数据集中采样</a:t>
            </a:r>
            <a:endParaRPr lang="en-US" altLang="zh-CN" sz="1800" dirty="0"/>
          </a:p>
          <a:p>
            <a:pPr lvl="2"/>
            <a:r>
              <a:rPr lang="zh-CN" altLang="en-US" sz="1800" dirty="0"/>
              <a:t>网络爬取</a:t>
            </a:r>
            <a:endParaRPr lang="en-US" altLang="zh-CN" sz="1800" dirty="0"/>
          </a:p>
          <a:p>
            <a:pPr lvl="2"/>
            <a:r>
              <a:rPr lang="en-US" altLang="zh-CN" sz="1800" dirty="0"/>
              <a:t>AI</a:t>
            </a:r>
            <a:r>
              <a:rPr lang="zh-CN" altLang="en-US" sz="1800" dirty="0"/>
              <a:t>模型的生成</a:t>
            </a:r>
            <a:endParaRPr lang="en-US" altLang="zh-CN" sz="1800" dirty="0"/>
          </a:p>
          <a:p>
            <a:pPr lvl="2"/>
            <a:r>
              <a:rPr lang="zh-CN" altLang="en-US" sz="1800" dirty="0"/>
              <a:t>人工构建</a:t>
            </a:r>
            <a:endParaRPr lang="en-US" altLang="zh-CN" sz="1800" dirty="0"/>
          </a:p>
          <a:p>
            <a:pPr lvl="1"/>
            <a:r>
              <a:rPr lang="zh-CN" altLang="en-US" sz="2000" dirty="0"/>
              <a:t>数量、多样性和质量控制</a:t>
            </a:r>
            <a:endParaRPr kumimoji="1" lang="en-US" altLang="zh-CN" sz="2000" dirty="0"/>
          </a:p>
          <a:p>
            <a:r>
              <a:rPr kumimoji="1" lang="zh-CN" altLang="en-US" sz="2400" dirty="0"/>
              <a:t>评估指标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989495-1C49-9A50-75BD-9A6C0D86B6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5517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CFE93-8FCB-F9BE-076D-82C218A61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EF6E8-DA6C-8F68-97D6-78C2A11F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对安全风险的深入研究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D2085E-C329-84E3-6D0D-2CA8CD32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934064"/>
            <a:ext cx="10515600" cy="4674255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影响</a:t>
            </a:r>
            <a:r>
              <a:rPr kumimoji="1" lang="en-US" altLang="zh-CN" sz="2400" dirty="0"/>
              <a:t>MLLMs</a:t>
            </a:r>
            <a:r>
              <a:rPr kumimoji="1" lang="zh-CN" altLang="en-US" sz="2400" dirty="0"/>
              <a:t>安全能力的因素是哪些？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模型架构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模型参数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跨模态训练数据集</a:t>
            </a:r>
            <a:endParaRPr kumimoji="1" lang="en-US" altLang="zh-CN" sz="2200" dirty="0"/>
          </a:p>
          <a:p>
            <a:pPr lvl="1"/>
            <a:r>
              <a:rPr kumimoji="1" lang="en-US" altLang="zh-CN" sz="2200" dirty="0"/>
              <a:t>…</a:t>
            </a:r>
          </a:p>
          <a:p>
            <a:r>
              <a:rPr kumimoji="1" lang="zh-CN" altLang="en-US" sz="2400" dirty="0"/>
              <a:t>攻击的资源需求（例如计算资源、其他成本）</a:t>
            </a:r>
            <a:endParaRPr kumimoji="1" lang="en-US" altLang="zh-CN" sz="2400" dirty="0"/>
          </a:p>
          <a:p>
            <a:r>
              <a:rPr kumimoji="1" lang="en-US" altLang="zh-CN" sz="2400" dirty="0"/>
              <a:t>LLMs</a:t>
            </a:r>
            <a:r>
              <a:rPr kumimoji="1" lang="zh-CN" altLang="en-US" sz="2400" dirty="0"/>
              <a:t>安全攻击的经验可以参考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59B1D6-4D1A-2BCB-6CDD-300C0A542D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558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A534-0349-AB21-1670-52DCB2289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394DB3-F8AC-E41C-CA45-A192AC93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安全对齐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B1A263-C29F-DB13-6036-6AF994BE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934065"/>
            <a:ext cx="10515600" cy="3942736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对齐技术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优化视觉指令微调过程</a:t>
            </a:r>
            <a:endParaRPr kumimoji="1" lang="en-US" altLang="zh-CN" sz="2200" dirty="0"/>
          </a:p>
          <a:p>
            <a:pPr lvl="1"/>
            <a:r>
              <a:rPr kumimoji="1" lang="zh-CN" altLang="en-US" sz="2200" dirty="0"/>
              <a:t>人类反馈强化学习（</a:t>
            </a:r>
            <a:r>
              <a:rPr kumimoji="1" lang="en-US" altLang="zh-CN" sz="2200" dirty="0"/>
              <a:t>RLHF</a:t>
            </a:r>
            <a:r>
              <a:rPr kumimoji="1" lang="zh-CN" altLang="en-US" sz="2200" dirty="0"/>
              <a:t>）</a:t>
            </a:r>
            <a:endParaRPr kumimoji="1" lang="en-US" altLang="zh-CN" sz="2200" dirty="0"/>
          </a:p>
          <a:p>
            <a:pPr lvl="1"/>
            <a:r>
              <a:rPr kumimoji="1" lang="en-US" altLang="zh-CN" sz="2200" dirty="0"/>
              <a:t>…</a:t>
            </a:r>
          </a:p>
          <a:p>
            <a:r>
              <a:rPr kumimoji="1" lang="zh-CN" altLang="en-US" sz="2400" dirty="0"/>
              <a:t>安全性与有用性之间的平衡</a:t>
            </a:r>
            <a:endParaRPr kumimoji="1" lang="en-US" altLang="zh-CN" sz="2400" dirty="0"/>
          </a:p>
          <a:p>
            <a:pPr lvl="1"/>
            <a:r>
              <a:rPr kumimoji="1" lang="zh-CN" altLang="en-US" sz="2200" dirty="0"/>
              <a:t>不同的应用程序和受众需要不同的平衡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213942-9966-A37D-5A6D-EFB4B912C4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59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656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80A8B-F376-D801-9FD3-961C9D224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F7106-881E-27B2-F25F-9D5200D9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多模态大语言模型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7F344-A6E7-8B69-F316-B454BBCE8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610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cs typeface="Times New Roman" panose="02020603050405020304" pitchFamily="18" charset="0"/>
              </a:rPr>
              <a:t>可学习查询方法</a:t>
            </a: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Learnable Query</a:t>
            </a: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E86321-E033-25EF-7066-88BCAC2A3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DDB0FE1-456C-023B-087F-B77246044132}"/>
              </a:ext>
            </a:extLst>
          </p:cNvPr>
          <p:cNvSpPr txBox="1">
            <a:spLocks/>
          </p:cNvSpPr>
          <p:nvPr/>
        </p:nvSpPr>
        <p:spPr>
          <a:xfrm>
            <a:off x="553064" y="5695720"/>
            <a:ext cx="10515600" cy="845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 Dai, </a:t>
            </a:r>
            <a:r>
              <a:rPr kumimoji="1" lang="en-US" altLang="zh-CN" sz="1800" i="1" dirty="0">
                <a:cs typeface="Times New Roman" panose="02020603050405020304" pitchFamily="18" charset="0"/>
              </a:rPr>
              <a:t>J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Li, et al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InstructBLIP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Towards General-purpose Vision-Language Models with Instruction Tuning.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NeurIPS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2023.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8AA4D6-7ECD-743B-2E4C-26C5D49F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61" y="1692876"/>
            <a:ext cx="9561478" cy="39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5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3D21B-62D1-BE70-D2BB-83F50C79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总结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92B765-AA2D-19D1-AD44-3BE1C983F2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60</a:t>
            </a:fld>
            <a:endParaRPr kumimoji="1" lang="zh-CN" altLang="en-US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8CC41EA4-FEC0-566A-8163-8D695818F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906"/>
            <a:ext cx="10515600" cy="5614569"/>
          </a:xfrm>
        </p:spPr>
        <p:txBody>
          <a:bodyPr>
            <a:normAutofit fontScale="85000" lnSpcReduction="20000"/>
          </a:bodyPr>
          <a:lstStyle/>
          <a:p>
            <a:r>
              <a:rPr kumimoji="1" lang="zh-CN" altLang="en-US" dirty="0"/>
              <a:t>综述：多模态大语言模型（</a:t>
            </a:r>
            <a:r>
              <a:rPr kumimoji="1" lang="en-US" altLang="zh-CN" dirty="0"/>
              <a:t>MLLMs</a:t>
            </a:r>
            <a:r>
              <a:rPr kumimoji="1" lang="zh-CN" altLang="en-US" dirty="0"/>
              <a:t>）的安全性</a:t>
            </a:r>
          </a:p>
          <a:p>
            <a:pPr lvl="1"/>
            <a:r>
              <a:rPr kumimoji="1" lang="zh-CN" altLang="en-US" dirty="0"/>
              <a:t>安全的概念理解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评估方法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攻击方法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防御方法</a:t>
            </a:r>
          </a:p>
          <a:p>
            <a:r>
              <a:rPr kumimoji="1" lang="en-US" altLang="zh-CN" dirty="0"/>
              <a:t>MM-</a:t>
            </a:r>
            <a:r>
              <a:rPr kumimoji="1" lang="en-US" altLang="zh-CN" dirty="0" err="1"/>
              <a:t>SafetyBench</a:t>
            </a:r>
            <a:r>
              <a:rPr kumimoji="1" lang="zh-CN" altLang="en-US" dirty="0"/>
              <a:t>：研究</a:t>
            </a:r>
            <a:r>
              <a:rPr kumimoji="1" lang="en-US" altLang="zh-CN" dirty="0"/>
              <a:t>MLLMs</a:t>
            </a:r>
            <a:r>
              <a:rPr kumimoji="1" lang="zh-CN" altLang="en-US" dirty="0"/>
              <a:t>抵御恶意攻击的能力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动机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核心方法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构建评估数据集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实验</a:t>
            </a:r>
          </a:p>
          <a:p>
            <a:r>
              <a:rPr kumimoji="1" lang="zh-CN" altLang="en-US" dirty="0"/>
              <a:t>未来的研究方向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可靠的安全评估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对安全风险的深入研究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安全对齐</a:t>
            </a:r>
          </a:p>
        </p:txBody>
      </p:sp>
    </p:spTree>
    <p:extLst>
      <p:ext uri="{BB962C8B-B14F-4D97-AF65-F5344CB8AC3E}">
        <p14:creationId xmlns:p14="http://schemas.microsoft.com/office/powerpoint/2010/main" val="3964848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2616C-C5C6-902D-D167-DA44E05C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BB4C0-FFDA-2E99-018B-17FCD97B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总结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CDB469-0C71-ECAB-F06D-65D5B05B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1074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</a:t>
            </a:r>
            <a:r>
              <a:rPr kumimoji="1" lang="en" altLang="zh-CN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kumimoji="1" lang="en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Y Zhu, Y Lan, C Yang and Y Qiao. </a:t>
            </a:r>
            <a:r>
              <a:rPr kumimoji="1"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Safety of Multimodal Large Language Models on Images and Text.</a:t>
            </a:r>
            <a:r>
              <a:rPr kumimoji="1" lang="en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arXiv:2402.00357, 2024.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8B6CD9-55F0-81F8-E162-7E5E2766BB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61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0425DF-0CF7-E287-DED6-25882CEE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738" y="2407573"/>
            <a:ext cx="2786375" cy="27863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FA0941-147E-EC11-6969-65F6D5E9D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34" y="2407573"/>
            <a:ext cx="2786375" cy="2786375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9C863721-81C5-83FE-44D2-F436E14919D0}"/>
              </a:ext>
            </a:extLst>
          </p:cNvPr>
          <p:cNvSpPr txBox="1">
            <a:spLocks/>
          </p:cNvSpPr>
          <p:nvPr/>
        </p:nvSpPr>
        <p:spPr>
          <a:xfrm>
            <a:off x="2819240" y="5057658"/>
            <a:ext cx="1434762" cy="5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CN" dirty="0" err="1">
                <a:cs typeface="Times New Roman" panose="02020603050405020304" pitchFamily="18" charset="0"/>
              </a:rPr>
              <a:t>Github</a:t>
            </a:r>
            <a:r>
              <a:rPr kumimoji="1" lang="zh-CN" altLang="en-US" dirty="0">
                <a:cs typeface="Times New Roman" panose="02020603050405020304" pitchFamily="18" charset="0"/>
              </a:rPr>
              <a:t>仓库</a:t>
            </a:r>
            <a:endParaRPr kumimoji="1"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0C5D2DC-B963-05AA-31B4-CB0090771093}"/>
              </a:ext>
            </a:extLst>
          </p:cNvPr>
          <p:cNvSpPr txBox="1">
            <a:spLocks/>
          </p:cNvSpPr>
          <p:nvPr/>
        </p:nvSpPr>
        <p:spPr>
          <a:xfrm>
            <a:off x="7432651" y="5057658"/>
            <a:ext cx="1252547" cy="5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zh-CN" altLang="en-US" dirty="0">
                <a:cs typeface="Times New Roman" panose="02020603050405020304" pitchFamily="18" charset="0"/>
              </a:rPr>
              <a:t>论文地址</a:t>
            </a:r>
            <a:endParaRPr kumimoji="1" lang="en-US" altLang="zh-CN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1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52A5D-9A7E-D8AF-6A81-43EA933B0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8AD7D1-8755-ABC7-3465-3EB23A81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总结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BE2462-2DA1-899E-B4E7-37C724CEB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1"/>
            <a:ext cx="10515600" cy="955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 Li</a:t>
            </a:r>
            <a:r>
              <a:rPr kumimoji="1" lang="en" altLang="zh-CN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kumimoji="1" lang="en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Y Zhu, Y Lan, C Yang and Y Qiao. </a:t>
            </a:r>
            <a:r>
              <a:rPr kumimoji="1"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Query-Relevant Images Jailbreak Large Multi-Modal Models.</a:t>
            </a:r>
            <a:r>
              <a:rPr kumimoji="1" lang="en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arXiv:2311.17600, 2023.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6590F4-580A-C98C-5E84-4FD483ACB9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62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684C91-BA0D-3DAF-362B-ACFC7D7A4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7" y="2407574"/>
            <a:ext cx="2438611" cy="24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86044F-A2BA-5104-9218-8ED79BEF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471" y="2407574"/>
            <a:ext cx="2438611" cy="24386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C847BD0-C1A1-24DB-A5B0-71F2F27DC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315" y="2407574"/>
            <a:ext cx="2438611" cy="2438611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E37C44BA-FA44-3CB3-183F-00F883150537}"/>
              </a:ext>
            </a:extLst>
          </p:cNvPr>
          <p:cNvSpPr txBox="1">
            <a:spLocks/>
          </p:cNvSpPr>
          <p:nvPr/>
        </p:nvSpPr>
        <p:spPr>
          <a:xfrm>
            <a:off x="4762395" y="4846185"/>
            <a:ext cx="1434762" cy="5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zh-CN" altLang="en-US" dirty="0">
                <a:cs typeface="Times New Roman" panose="02020603050405020304" pitchFamily="18" charset="0"/>
              </a:rPr>
              <a:t>代码地址</a:t>
            </a:r>
            <a:endParaRPr kumimoji="1"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8548C26-A454-D2EA-B291-4B6E164CDC60}"/>
              </a:ext>
            </a:extLst>
          </p:cNvPr>
          <p:cNvSpPr txBox="1">
            <a:spLocks/>
          </p:cNvSpPr>
          <p:nvPr/>
        </p:nvSpPr>
        <p:spPr>
          <a:xfrm>
            <a:off x="1144551" y="4846185"/>
            <a:ext cx="1434762" cy="5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zh-CN" altLang="en-US" dirty="0">
                <a:cs typeface="Times New Roman" panose="02020603050405020304" pitchFamily="18" charset="0"/>
              </a:rPr>
              <a:t>项目主页</a:t>
            </a:r>
            <a:endParaRPr kumimoji="1"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58530951-0A81-A989-EE45-EA8A00A37DA8}"/>
              </a:ext>
            </a:extLst>
          </p:cNvPr>
          <p:cNvSpPr txBox="1">
            <a:spLocks/>
          </p:cNvSpPr>
          <p:nvPr/>
        </p:nvSpPr>
        <p:spPr>
          <a:xfrm>
            <a:off x="8471346" y="4846185"/>
            <a:ext cx="1252547" cy="5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zh-CN" altLang="en-US" dirty="0">
                <a:cs typeface="Times New Roman" panose="02020603050405020304" pitchFamily="18" charset="0"/>
              </a:rPr>
              <a:t>论文地址</a:t>
            </a:r>
            <a:endParaRPr kumimoji="1" lang="en-US" altLang="zh-CN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7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E81F-C5BF-EB10-7739-C0F031D3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74A89-9122-3264-94F1-DC68F739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0270"/>
            <a:ext cx="10515600" cy="678730"/>
          </a:xfrm>
        </p:spPr>
        <p:txBody>
          <a:bodyPr/>
          <a:lstStyle/>
          <a:p>
            <a:pPr algn="ctr"/>
            <a:r>
              <a:rPr kumimoji="1" lang="zh-CN" altLang="en-US" dirty="0"/>
              <a:t>感谢聆听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04F4F9A-87A3-2290-0F45-5B45D7219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63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894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F9DE-5E2A-17B0-C6B5-50078558B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B7992-A219-0F09-0EA0-F1C553C7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多模态大语言模型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0FAB04-8DE9-175C-2B84-93F0B088D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640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交叉注意力机制（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Cross-Attention</a:t>
            </a: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CE4634-C3A9-01C4-D113-311D829003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pic>
        <p:nvPicPr>
          <p:cNvPr id="2050" name="Picture 2" descr="OpenFlamingo architecture">
            <a:extLst>
              <a:ext uri="{FF2B5EF4-FFF2-40B4-BE49-F238E27FC236}">
                <a16:creationId xmlns:a16="http://schemas.microsoft.com/office/drawing/2014/main" id="{EFD436BA-6F19-643E-CEC3-12698E78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64" y="1590316"/>
            <a:ext cx="7092671" cy="43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31961DC-FC89-07C0-1368-7AF69CE9199B}"/>
              </a:ext>
            </a:extLst>
          </p:cNvPr>
          <p:cNvSpPr txBox="1">
            <a:spLocks/>
          </p:cNvSpPr>
          <p:nvPr/>
        </p:nvSpPr>
        <p:spPr>
          <a:xfrm>
            <a:off x="553064" y="5860973"/>
            <a:ext cx="10515600" cy="86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Awadalla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I Gao, et al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OpenFlamingo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An Open-Source Framework for Training Large Autoregressive Vision-Language Models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arXiv:2308.01390, 2023.</a:t>
            </a:r>
          </a:p>
        </p:txBody>
      </p:sp>
    </p:spTree>
    <p:extLst>
      <p:ext uri="{BB962C8B-B14F-4D97-AF65-F5344CB8AC3E}">
        <p14:creationId xmlns:p14="http://schemas.microsoft.com/office/powerpoint/2010/main" val="341707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CCE98-1BB9-FE6D-CCAB-3C41E5405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C809E-18DA-78A9-CC54-5E3BA61F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多模态大语言模型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9950BD-64AE-418D-06B7-604A09D523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5007767-2D37-E75F-AAAF-14C6611B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934064"/>
            <a:ext cx="10515600" cy="592393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S Yin, C Fu, et al. A Survey on Multimodal Large Language Models. arXiv:2306.13549</a:t>
            </a:r>
          </a:p>
          <a:p>
            <a:r>
              <a:rPr kumimoji="1" lang="en-US" altLang="zh-CN" dirty="0"/>
              <a:t>D Zhang, Y Yu, et al. MM-LLMs: Recent Advances in </a:t>
            </a:r>
            <a:r>
              <a:rPr kumimoji="1" lang="en-US" altLang="zh-CN" dirty="0" err="1"/>
              <a:t>MultiModal</a:t>
            </a:r>
            <a:r>
              <a:rPr kumimoji="1" lang="en-US" altLang="zh-CN" dirty="0"/>
              <a:t> Large Language Models. arXiv:2402.00357</a:t>
            </a:r>
          </a:p>
          <a:p>
            <a:r>
              <a:rPr kumimoji="1" lang="en-US" altLang="zh-CN" dirty="0"/>
              <a:t>H Liu, W Xue, et al. A Survey on Hallucination in Large Vision-Language Models. arXiv:2402.00253</a:t>
            </a:r>
          </a:p>
          <a:p>
            <a:r>
              <a:rPr kumimoji="1" lang="en-US" altLang="zh-CN" dirty="0"/>
              <a:t>P Lu, H Bansal, et al. </a:t>
            </a:r>
            <a:r>
              <a:rPr kumimoji="1" lang="en-US" altLang="zh-CN" dirty="0" err="1"/>
              <a:t>MathVista</a:t>
            </a:r>
            <a:r>
              <a:rPr kumimoji="1" lang="en-US" altLang="zh-CN" dirty="0"/>
              <a:t>: Evaluating Mathematical Reasoning of Foundation Models in Visual Contexts. ICLR 2024</a:t>
            </a:r>
          </a:p>
          <a:p>
            <a:r>
              <a:rPr kumimoji="1" lang="en-US" altLang="zh-CN" dirty="0"/>
              <a:t>X Yue, Y Ni, et al. MMMU: A Massive Multi-discipline Multimodal Understanding and Reasoning Benchmark for Expert AGI. arXiv:2311.16502</a:t>
            </a:r>
          </a:p>
          <a:p>
            <a:r>
              <a:rPr kumimoji="1" lang="en-US" altLang="zh-CN" dirty="0"/>
              <a:t>Y Zhu, M Zhu, et al. </a:t>
            </a:r>
            <a:r>
              <a:rPr kumimoji="1" lang="en-US" altLang="zh-CN" dirty="0" err="1"/>
              <a:t>LLaVA</a:t>
            </a:r>
            <a:r>
              <a:rPr kumimoji="1" lang="en-US" altLang="zh-CN" dirty="0"/>
              <a:t>-Phi: Efficient Multi-Modal Assistant with Small Language Model. arXiv:2401.02330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841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1AA7-03FC-9181-7DA7-6482DE4B7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1132ED-E367-E884-5FBF-4958270A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图片模态带来了哪些安全风险？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4CCEC7-5623-C978-B187-00014559B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BE80E-0563-414C-9813-B724FCC96928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524B8F4-DB3B-4097-24A3-C0413E5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1082010"/>
            <a:ext cx="10515600" cy="640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加在图片上的对抗扰动（</a:t>
            </a:r>
            <a:r>
              <a:rPr kumimoji="1" lang="en-US" altLang="zh-CN" dirty="0">
                <a:cs typeface="Times New Roman" panose="02020603050405020304" pitchFamily="18" charset="0"/>
              </a:rPr>
              <a:t>A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dversarial </a:t>
            </a:r>
            <a:r>
              <a:rPr kumimoji="1" lang="en-US" altLang="zh-CN" dirty="0">
                <a:cs typeface="Times New Roman" panose="02020603050405020304" pitchFamily="18" charset="0"/>
              </a:rPr>
              <a:t>P</a:t>
            </a:r>
            <a:r>
              <a:rPr kumimoji="1"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erturbations</a:t>
            </a:r>
            <a:r>
              <a:rPr kumimoji="1"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9E39972-FBEF-7E27-84E0-4D5DB3FCA6A6}"/>
              </a:ext>
            </a:extLst>
          </p:cNvPr>
          <p:cNvSpPr txBox="1">
            <a:spLocks/>
          </p:cNvSpPr>
          <p:nvPr/>
        </p:nvSpPr>
        <p:spPr>
          <a:xfrm>
            <a:off x="553064" y="5464733"/>
            <a:ext cx="10704216" cy="631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>
                    <a:alpha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 Dong, H Chen, et al</a:t>
            </a:r>
            <a:r>
              <a:rPr kumimoji="1" lang="en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1" lang="en-US" altLang="zh-CN" sz="1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How Robust is Google's Bard to Adversarial Image Attacks? arXiv:2309.11751 2308, 2023.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25656A-BA94-E187-87F9-6C5C90DC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2" y="1881900"/>
            <a:ext cx="11332216" cy="32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94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3158</TotalTime>
  <Words>2354</Words>
  <Application>Microsoft Office PowerPoint</Application>
  <PresentationFormat>宽屏</PresentationFormat>
  <Paragraphs>320</Paragraphs>
  <Slides>63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0" baseType="lpstr">
      <vt:lpstr>Source Han Sans SC</vt:lpstr>
      <vt:lpstr>Microsoft YaHei</vt:lpstr>
      <vt:lpstr>Arial</vt:lpstr>
      <vt:lpstr>Noto Sans</vt:lpstr>
      <vt:lpstr>Times New Roman</vt:lpstr>
      <vt:lpstr>Wingdings</vt:lpstr>
      <vt:lpstr>Office 主题​​</vt:lpstr>
      <vt:lpstr>如何评估与保障多模态大模型的图文安全？</vt:lpstr>
      <vt:lpstr>本次分享大纲</vt:lpstr>
      <vt:lpstr>基础信息</vt:lpstr>
      <vt:lpstr>第一部分： 综述：多模态大语言模型（MLLMs）的安全性</vt:lpstr>
      <vt:lpstr>多模态大语言模型</vt:lpstr>
      <vt:lpstr>多模态大语言模型</vt:lpstr>
      <vt:lpstr>多模态大语言模型</vt:lpstr>
      <vt:lpstr>多模态大语言模型</vt:lpstr>
      <vt:lpstr>图片模态带来了哪些安全风险？</vt:lpstr>
      <vt:lpstr>图片模态带来了哪些安全风险？</vt:lpstr>
      <vt:lpstr>图片模态带来了哪些安全风险？</vt:lpstr>
      <vt:lpstr>本篇综述的意义</vt:lpstr>
      <vt:lpstr>1.1 安全的概念理解</vt:lpstr>
      <vt:lpstr>PowerPoint 演示文稿</vt:lpstr>
      <vt:lpstr>1.2 评估方法</vt:lpstr>
      <vt:lpstr>评估数据集</vt:lpstr>
      <vt:lpstr>评估数据集（GOAT-Bench）</vt:lpstr>
      <vt:lpstr>评估数据集（MM-SafetyBench）</vt:lpstr>
      <vt:lpstr>评估数据集（Auto-Bench）</vt:lpstr>
      <vt:lpstr>评估数据集（VLSafe）</vt:lpstr>
      <vt:lpstr>评估数据集（RTVLM）</vt:lpstr>
      <vt:lpstr>评估指标</vt:lpstr>
      <vt:lpstr>1.3 攻击方法</vt:lpstr>
      <vt:lpstr>攻击方法</vt:lpstr>
      <vt:lpstr>攻击方法（对抗扰动）</vt:lpstr>
      <vt:lpstr>攻击方法（对抗扰动）</vt:lpstr>
      <vt:lpstr>攻击方法（对抗扰动）</vt:lpstr>
      <vt:lpstr>攻击方法（对抗扰动）</vt:lpstr>
      <vt:lpstr>攻击方法（对抗扰动）</vt:lpstr>
      <vt:lpstr>攻击方法（攻击者是第三方）</vt:lpstr>
      <vt:lpstr>攻击方法（视觉提示注入）</vt:lpstr>
      <vt:lpstr>攻击方法（隐蔽地恶意调用外部工具）</vt:lpstr>
      <vt:lpstr>攻击方法（隐蔽地恶意调用外部工具）</vt:lpstr>
      <vt:lpstr>攻击方法（构造恶意文本）</vt:lpstr>
      <vt:lpstr>攻击方法（文本扰动辅助视觉扰动的训练）</vt:lpstr>
      <vt:lpstr>攻击方法（智能体/Agent [新]）</vt:lpstr>
      <vt:lpstr>1.4 防御方法</vt:lpstr>
      <vt:lpstr>防御方法</vt:lpstr>
      <vt:lpstr>防御方法</vt:lpstr>
      <vt:lpstr>防御方法</vt:lpstr>
      <vt:lpstr>第二部分： MM-SafetyBench：研究MLLMs抵御恶意攻击的能力</vt:lpstr>
      <vt:lpstr>2.1 动机</vt:lpstr>
      <vt:lpstr>动机——研究LMMs抵御恶意攻击的能力</vt:lpstr>
      <vt:lpstr>动机——研究LMMs抵御恶意攻击的能力</vt:lpstr>
      <vt:lpstr>动机</vt:lpstr>
      <vt:lpstr>2.2 核心方法</vt:lpstr>
      <vt:lpstr>核心方法</vt:lpstr>
      <vt:lpstr>核心方法</vt:lpstr>
      <vt:lpstr>2.3 构建评估数据集</vt:lpstr>
      <vt:lpstr>13个不安全场景</vt:lpstr>
      <vt:lpstr>PowerPoint 演示文稿</vt:lpstr>
      <vt:lpstr>样本示例</vt:lpstr>
      <vt:lpstr>2.4 实验</vt:lpstr>
      <vt:lpstr>评估12个 MLLMs</vt:lpstr>
      <vt:lpstr>在LLaVA-1.5上的具体结果</vt:lpstr>
      <vt:lpstr>第三部分：未来的研究方向</vt:lpstr>
      <vt:lpstr>可靠的安全评估</vt:lpstr>
      <vt:lpstr>对安全风险的深入研究</vt:lpstr>
      <vt:lpstr>安全对齐</vt:lpstr>
      <vt:lpstr>总结</vt:lpstr>
      <vt:lpstr>总结</vt:lpstr>
      <vt:lpstr>总结</vt:lpstr>
      <vt:lpstr>感谢聆听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整体格式说明</dc:title>
  <dc:creator>Wang Ting</dc:creator>
  <cp:lastModifiedBy>馨 刘</cp:lastModifiedBy>
  <cp:revision>401</cp:revision>
  <dcterms:created xsi:type="dcterms:W3CDTF">2022-11-11T03:05:49Z</dcterms:created>
  <dcterms:modified xsi:type="dcterms:W3CDTF">2024-06-17T01:29:48Z</dcterms:modified>
</cp:coreProperties>
</file>